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9CDB"/>
    <a:srgbClr val="F99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13"/>
  </p:normalViewPr>
  <p:slideViewPr>
    <p:cSldViewPr snapToGrid="0" snapToObjects="1">
      <p:cViewPr varScale="1">
        <p:scale>
          <a:sx n="87" d="100"/>
          <a:sy n="87" d="100"/>
        </p:scale>
        <p:origin x="10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09574023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9351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41514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06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18504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317500" rtl="0">
              <a:lnSpc>
                <a:spcPct val="115000"/>
              </a:lnSpc>
              <a:spcBef>
                <a:spcPts val="0"/>
              </a:spcBef>
              <a:spcAft>
                <a:spcPts val="1600"/>
              </a:spcAft>
              <a:buClr>
                <a:schemeClr val="dk1"/>
              </a:buClr>
              <a:buSzPct val="100000"/>
              <a:buFont typeface="Open Sans"/>
            </a:pPr>
            <a:r>
              <a:rPr lang="en" sz="1400">
                <a:solidFill>
                  <a:schemeClr val="dk1"/>
                </a:solidFill>
                <a:latin typeface="Open Sans"/>
                <a:ea typeface="Open Sans"/>
                <a:cs typeface="Open Sans"/>
                <a:sym typeface="Open Sans"/>
              </a:rPr>
              <a:t>17 respondents</a:t>
            </a:r>
          </a:p>
          <a:p>
            <a:pPr marL="457200" lvl="0" indent="-317500" rtl="0">
              <a:lnSpc>
                <a:spcPct val="115000"/>
              </a:lnSpc>
              <a:spcBef>
                <a:spcPts val="0"/>
              </a:spcBef>
              <a:spcAft>
                <a:spcPts val="1600"/>
              </a:spcAft>
              <a:buClr>
                <a:schemeClr val="dk1"/>
              </a:buClr>
              <a:buSzPct val="100000"/>
              <a:buFont typeface="Open Sans"/>
            </a:pPr>
            <a:r>
              <a:rPr lang="en" sz="1400">
                <a:solidFill>
                  <a:schemeClr val="dk1"/>
                </a:solidFill>
                <a:latin typeface="Open Sans"/>
                <a:ea typeface="Open Sans"/>
                <a:cs typeface="Open Sans"/>
                <a:sym typeface="Open Sans"/>
              </a:rPr>
              <a:t>67% employ over 200 employees, 11.8% employ between 100 and 200 employees, 11.8% employ between 1 and 50, 5.9% employ between 51 and 75, and 5.9% employ between 76 and 100</a:t>
            </a:r>
          </a:p>
          <a:p>
            <a:pPr marL="457200" lvl="0" indent="-317500" rtl="0">
              <a:lnSpc>
                <a:spcPct val="115000"/>
              </a:lnSpc>
              <a:spcBef>
                <a:spcPts val="0"/>
              </a:spcBef>
              <a:spcAft>
                <a:spcPts val="1600"/>
              </a:spcAft>
              <a:buClr>
                <a:schemeClr val="dk1"/>
              </a:buClr>
              <a:buSzPct val="100000"/>
              <a:buFont typeface="Open Sans"/>
            </a:pPr>
            <a:r>
              <a:rPr lang="en" sz="1400">
                <a:solidFill>
                  <a:schemeClr val="dk1"/>
                </a:solidFill>
                <a:latin typeface="Open Sans"/>
                <a:ea typeface="Open Sans"/>
                <a:cs typeface="Open Sans"/>
                <a:sym typeface="Open Sans"/>
              </a:rPr>
              <a:t>Yet, only 41.2% currently employ people with autism, 5.9% does not</a:t>
            </a:r>
          </a:p>
          <a:p>
            <a:pPr marL="457200" lvl="0" indent="-317500" rtl="0">
              <a:lnSpc>
                <a:spcPct val="115000"/>
              </a:lnSpc>
              <a:spcBef>
                <a:spcPts val="0"/>
              </a:spcBef>
              <a:spcAft>
                <a:spcPts val="1600"/>
              </a:spcAft>
              <a:buClr>
                <a:schemeClr val="dk1"/>
              </a:buClr>
              <a:buSzPct val="100000"/>
              <a:buFont typeface="Open Sans"/>
            </a:pPr>
            <a:r>
              <a:rPr lang="en" sz="1400">
                <a:solidFill>
                  <a:schemeClr val="dk1"/>
                </a:solidFill>
                <a:latin typeface="Open Sans"/>
                <a:ea typeface="Open Sans"/>
                <a:cs typeface="Open Sans"/>
                <a:sym typeface="Open Sans"/>
              </a:rPr>
              <a:t>52.9% reported that they are not sure</a:t>
            </a:r>
          </a:p>
        </p:txBody>
      </p:sp>
    </p:spTree>
    <p:extLst>
      <p:ext uri="{BB962C8B-B14F-4D97-AF65-F5344CB8AC3E}">
        <p14:creationId xmlns:p14="http://schemas.microsoft.com/office/powerpoint/2010/main" val="1585670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8622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914400" lvl="1" indent="-228600" rtl="0">
              <a:spcBef>
                <a:spcPts val="0"/>
              </a:spcBef>
              <a:buClr>
                <a:schemeClr val="dk1"/>
              </a:buClr>
              <a:buFont typeface="Open Sans"/>
              <a:buChar char="○"/>
            </a:pPr>
            <a:r>
              <a:rPr lang="en" sz="1400">
                <a:solidFill>
                  <a:schemeClr val="dk1"/>
                </a:solidFill>
                <a:latin typeface="Open Sans"/>
                <a:ea typeface="Open Sans"/>
                <a:cs typeface="Open Sans"/>
                <a:sym typeface="Open Sans"/>
              </a:rPr>
              <a:t>Highest</a:t>
            </a:r>
          </a:p>
          <a:p>
            <a:pPr marL="1371600" lvl="2" indent="-228600" rtl="0">
              <a:spcBef>
                <a:spcPts val="0"/>
              </a:spcBef>
              <a:buClr>
                <a:schemeClr val="dk1"/>
              </a:buClr>
              <a:buFont typeface="Open Sans"/>
              <a:buChar char="■"/>
            </a:pPr>
            <a:r>
              <a:rPr lang="en" sz="1400">
                <a:solidFill>
                  <a:schemeClr val="dk1"/>
                </a:solidFill>
                <a:latin typeface="Open Sans"/>
                <a:ea typeface="Open Sans"/>
                <a:cs typeface="Open Sans"/>
                <a:sym typeface="Open Sans"/>
              </a:rPr>
              <a:t>82% believed that they had good attention to detail</a:t>
            </a:r>
          </a:p>
          <a:p>
            <a:pPr marL="1371600" lvl="2" indent="-228600" rtl="0">
              <a:spcBef>
                <a:spcPts val="0"/>
              </a:spcBef>
              <a:buClr>
                <a:schemeClr val="dk1"/>
              </a:buClr>
              <a:buFont typeface="Open Sans"/>
              <a:buChar char="■"/>
            </a:pPr>
            <a:r>
              <a:rPr lang="en" sz="1400">
                <a:solidFill>
                  <a:schemeClr val="dk1"/>
                </a:solidFill>
                <a:latin typeface="Open Sans"/>
                <a:ea typeface="Open Sans"/>
                <a:cs typeface="Open Sans"/>
                <a:sym typeface="Open Sans"/>
              </a:rPr>
              <a:t>77% believed that they were punctual</a:t>
            </a:r>
          </a:p>
          <a:p>
            <a:pPr marL="1371600" lvl="2" indent="-228600" rtl="0">
              <a:spcBef>
                <a:spcPts val="0"/>
              </a:spcBef>
              <a:buClr>
                <a:schemeClr val="dk1"/>
              </a:buClr>
              <a:buFont typeface="Open Sans"/>
              <a:buChar char="■"/>
            </a:pPr>
            <a:r>
              <a:rPr lang="en" sz="1400">
                <a:solidFill>
                  <a:schemeClr val="dk1"/>
                </a:solidFill>
                <a:latin typeface="Open Sans"/>
                <a:ea typeface="Open Sans"/>
                <a:cs typeface="Open Sans"/>
                <a:sym typeface="Open Sans"/>
              </a:rPr>
              <a:t>70% believed they had the ability to complete detailed work</a:t>
            </a:r>
          </a:p>
          <a:p>
            <a:pPr marL="914400" lvl="1" indent="-228600" rtl="0">
              <a:spcBef>
                <a:spcPts val="0"/>
              </a:spcBef>
              <a:buClr>
                <a:schemeClr val="dk1"/>
              </a:buClr>
              <a:buFont typeface="Open Sans"/>
              <a:buChar char="○"/>
            </a:pPr>
            <a:r>
              <a:rPr lang="en" sz="1400">
                <a:solidFill>
                  <a:schemeClr val="dk1"/>
                </a:solidFill>
                <a:latin typeface="Open Sans"/>
                <a:ea typeface="Open Sans"/>
                <a:cs typeface="Open Sans"/>
                <a:sym typeface="Open Sans"/>
              </a:rPr>
              <a:t>Lowest:</a:t>
            </a:r>
          </a:p>
          <a:p>
            <a:pPr marL="1371600" lvl="2" indent="-228600" rtl="0">
              <a:spcBef>
                <a:spcPts val="0"/>
              </a:spcBef>
              <a:buClr>
                <a:schemeClr val="dk1"/>
              </a:buClr>
              <a:buFont typeface="Open Sans"/>
              <a:buChar char="■"/>
            </a:pPr>
            <a:r>
              <a:rPr lang="en" sz="1400">
                <a:solidFill>
                  <a:schemeClr val="dk1"/>
                </a:solidFill>
                <a:latin typeface="Open Sans"/>
                <a:ea typeface="Open Sans"/>
                <a:cs typeface="Open Sans"/>
                <a:sym typeface="Open Sans"/>
              </a:rPr>
              <a:t>41% believed that they were independent thinkers</a:t>
            </a:r>
          </a:p>
          <a:p>
            <a:pPr marL="1371600" lvl="2" indent="-228600" rtl="0">
              <a:spcBef>
                <a:spcPts val="0"/>
              </a:spcBef>
              <a:buClr>
                <a:schemeClr val="dk1"/>
              </a:buClr>
              <a:buFont typeface="Open Sans"/>
              <a:buChar char="■"/>
            </a:pPr>
            <a:r>
              <a:rPr lang="en" sz="1400">
                <a:solidFill>
                  <a:schemeClr val="dk1"/>
                </a:solidFill>
                <a:latin typeface="Open Sans"/>
                <a:ea typeface="Open Sans"/>
                <a:cs typeface="Open Sans"/>
                <a:sym typeface="Open Sans"/>
              </a:rPr>
              <a:t>35% felt that they would be loyal</a:t>
            </a:r>
          </a:p>
          <a:p>
            <a:pPr marL="1371600" lvl="2" indent="-228600" rtl="0">
              <a:spcBef>
                <a:spcPts val="0"/>
              </a:spcBef>
              <a:buClr>
                <a:schemeClr val="dk1"/>
              </a:buClr>
              <a:buFont typeface="Open Sans"/>
              <a:buChar char="■"/>
            </a:pPr>
            <a:r>
              <a:rPr lang="en" sz="1400">
                <a:solidFill>
                  <a:schemeClr val="dk1"/>
                </a:solidFill>
                <a:latin typeface="Open Sans"/>
                <a:ea typeface="Open Sans"/>
                <a:cs typeface="Open Sans"/>
                <a:sym typeface="Open Sans"/>
              </a:rPr>
              <a:t>35% believed that they would be a direct communicator</a:t>
            </a:r>
          </a:p>
        </p:txBody>
      </p:sp>
    </p:spTree>
    <p:extLst>
      <p:ext uri="{BB962C8B-B14F-4D97-AF65-F5344CB8AC3E}">
        <p14:creationId xmlns:p14="http://schemas.microsoft.com/office/powerpoint/2010/main" val="1270660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416864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4172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82910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58411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18291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11341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7685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64399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35245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CF3FC5CF-2077-4D90-88D8-869B3A238AB3}" type="datetimeFigureOut">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1"/>
                </a:solidFill>
                <a:latin typeface="Economica"/>
                <a:ea typeface="Economica"/>
                <a:cs typeface="Economica"/>
                <a:sym typeface="Economica"/>
              </a:rPr>
              <a:t>‹#›</a:t>
            </a:fld>
            <a:endParaRPr lang="en" sz="1000">
              <a:solidFill>
                <a:schemeClr val="dk1"/>
              </a:solidFill>
              <a:latin typeface="Economica"/>
              <a:ea typeface="Economica"/>
              <a:cs typeface="Economica"/>
              <a:sym typeface="Economica"/>
            </a:endParaRPr>
          </a:p>
        </p:txBody>
      </p:sp>
    </p:spTree>
    <p:extLst>
      <p:ext uri="{BB962C8B-B14F-4D97-AF65-F5344CB8AC3E}">
        <p14:creationId xmlns:p14="http://schemas.microsoft.com/office/powerpoint/2010/main" val="207525668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CF3FC5CF-2077-4D90-88D8-869B3A238AB3}" type="datetimeFigureOut">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1"/>
                </a:solidFill>
                <a:latin typeface="Economica"/>
                <a:ea typeface="Economica"/>
                <a:cs typeface="Economica"/>
                <a:sym typeface="Economica"/>
              </a:rPr>
              <a:t>‹#›</a:t>
            </a:fld>
            <a:endParaRPr lang="en" sz="1000">
              <a:solidFill>
                <a:schemeClr val="dk1"/>
              </a:solidFill>
              <a:latin typeface="Economica"/>
              <a:ea typeface="Economica"/>
              <a:cs typeface="Economica"/>
              <a:sym typeface="Economica"/>
            </a:endParaRPr>
          </a:p>
        </p:txBody>
      </p:sp>
    </p:spTree>
    <p:extLst>
      <p:ext uri="{BB962C8B-B14F-4D97-AF65-F5344CB8AC3E}">
        <p14:creationId xmlns:p14="http://schemas.microsoft.com/office/powerpoint/2010/main" val="320296013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CF3FC5CF-2077-4D90-88D8-869B3A238AB3}" type="datetimeFigureOut">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1"/>
                </a:solidFill>
                <a:latin typeface="Economica"/>
                <a:ea typeface="Economica"/>
                <a:cs typeface="Economica"/>
                <a:sym typeface="Economica"/>
              </a:rPr>
              <a:t>‹#›</a:t>
            </a:fld>
            <a:endParaRPr lang="en" sz="1000">
              <a:solidFill>
                <a:schemeClr val="dk1"/>
              </a:solidFill>
              <a:latin typeface="Economica"/>
              <a:ea typeface="Economica"/>
              <a:cs typeface="Economica"/>
              <a:sym typeface="Economica"/>
            </a:endParaRPr>
          </a:p>
        </p:txBody>
      </p:sp>
    </p:spTree>
    <p:extLst>
      <p:ext uri="{BB962C8B-B14F-4D97-AF65-F5344CB8AC3E}">
        <p14:creationId xmlns:p14="http://schemas.microsoft.com/office/powerpoint/2010/main" val="311078258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sp>
        <p:nvSpPr>
          <p:cNvPr id="22" name="Shape 22"/>
          <p:cNvSpPr txBox="1">
            <a:spLocks noGrp="1"/>
          </p:cNvSpPr>
          <p:nvPr>
            <p:ph type="title"/>
          </p:nvPr>
        </p:nvSpPr>
        <p:spPr>
          <a:xfrm>
            <a:off x="311700" y="315925"/>
            <a:ext cx="8520600" cy="8313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311700" y="1225225"/>
            <a:ext cx="8520600" cy="3354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945971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CF3FC5CF-2077-4D90-88D8-869B3A238AB3}" type="datetimeFigureOut">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1"/>
                </a:solidFill>
                <a:latin typeface="Economica"/>
                <a:ea typeface="Economica"/>
                <a:cs typeface="Economica"/>
                <a:sym typeface="Economica"/>
              </a:rPr>
              <a:t>‹#›</a:t>
            </a:fld>
            <a:endParaRPr lang="en" sz="1000">
              <a:solidFill>
                <a:schemeClr val="dk1"/>
              </a:solidFill>
              <a:latin typeface="Economica"/>
              <a:ea typeface="Economica"/>
              <a:cs typeface="Economica"/>
              <a:sym typeface="Economica"/>
            </a:endParaRPr>
          </a:p>
        </p:txBody>
      </p:sp>
    </p:spTree>
    <p:extLst>
      <p:ext uri="{BB962C8B-B14F-4D97-AF65-F5344CB8AC3E}">
        <p14:creationId xmlns:p14="http://schemas.microsoft.com/office/powerpoint/2010/main" val="253788373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F3FC5CF-2077-4D90-88D8-869B3A238AB3}" type="datetimeFigureOut">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1"/>
                </a:solidFill>
                <a:latin typeface="Economica"/>
                <a:ea typeface="Economica"/>
                <a:cs typeface="Economica"/>
                <a:sym typeface="Economica"/>
              </a:rPr>
              <a:t>‹#›</a:t>
            </a:fld>
            <a:endParaRPr lang="en" sz="1000">
              <a:solidFill>
                <a:schemeClr val="dk1"/>
              </a:solidFill>
              <a:latin typeface="Economica"/>
              <a:ea typeface="Economica"/>
              <a:cs typeface="Economica"/>
              <a:sym typeface="Economica"/>
            </a:endParaRPr>
          </a:p>
        </p:txBody>
      </p:sp>
    </p:spTree>
    <p:extLst>
      <p:ext uri="{BB962C8B-B14F-4D97-AF65-F5344CB8AC3E}">
        <p14:creationId xmlns:p14="http://schemas.microsoft.com/office/powerpoint/2010/main" val="204881211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5" name="Date Placeholder 4"/>
          <p:cNvSpPr>
            <a:spLocks noGrp="1"/>
          </p:cNvSpPr>
          <p:nvPr>
            <p:ph type="dt" sz="half" idx="10"/>
          </p:nvPr>
        </p:nvSpPr>
        <p:spPr/>
        <p:txBody>
          <a:bodyPr/>
          <a:lstStyle/>
          <a:p>
            <a:fld id="{CF3FC5CF-2077-4D90-88D8-869B3A238AB3}" type="datetimeFigureOut">
              <a:rPr lang="en-US" smtClean="0"/>
              <a:t>4/12/2017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1"/>
                </a:solidFill>
                <a:latin typeface="Economica"/>
                <a:ea typeface="Economica"/>
                <a:cs typeface="Economica"/>
                <a:sym typeface="Economica"/>
              </a:rPr>
              <a:t>‹#›</a:t>
            </a:fld>
            <a:endParaRPr lang="en" sz="1000">
              <a:solidFill>
                <a:schemeClr val="dk1"/>
              </a:solidFill>
              <a:latin typeface="Economica"/>
              <a:ea typeface="Economica"/>
              <a:cs typeface="Economica"/>
              <a:sym typeface="Economica"/>
            </a:endParaRPr>
          </a:p>
        </p:txBody>
      </p:sp>
    </p:spTree>
    <p:extLst>
      <p:ext uri="{BB962C8B-B14F-4D97-AF65-F5344CB8AC3E}">
        <p14:creationId xmlns:p14="http://schemas.microsoft.com/office/powerpoint/2010/main" val="35420957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7" name="Date Placeholder 6"/>
          <p:cNvSpPr>
            <a:spLocks noGrp="1"/>
          </p:cNvSpPr>
          <p:nvPr>
            <p:ph type="dt" sz="half" idx="10"/>
          </p:nvPr>
        </p:nvSpPr>
        <p:spPr/>
        <p:txBody>
          <a:bodyPr/>
          <a:lstStyle/>
          <a:p>
            <a:fld id="{CF3FC5CF-2077-4D90-88D8-869B3A238AB3}" type="datetimeFigureOut">
              <a:rPr lang="en-US" smtClean="0"/>
              <a:t>4/12/2017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1"/>
                </a:solidFill>
                <a:latin typeface="Economica"/>
                <a:ea typeface="Economica"/>
                <a:cs typeface="Economica"/>
                <a:sym typeface="Economica"/>
              </a:rPr>
              <a:t>‹#›</a:t>
            </a:fld>
            <a:endParaRPr lang="en" sz="1000">
              <a:solidFill>
                <a:schemeClr val="dk1"/>
              </a:solidFill>
              <a:latin typeface="Economica"/>
              <a:ea typeface="Economica"/>
              <a:cs typeface="Economica"/>
              <a:sym typeface="Economica"/>
            </a:endParaRPr>
          </a:p>
        </p:txBody>
      </p:sp>
    </p:spTree>
    <p:extLst>
      <p:ext uri="{BB962C8B-B14F-4D97-AF65-F5344CB8AC3E}">
        <p14:creationId xmlns:p14="http://schemas.microsoft.com/office/powerpoint/2010/main" val="121449154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CF3FC5CF-2077-4D90-88D8-869B3A238AB3}" type="datetimeFigureOut">
              <a:rPr lang="en-US" smtClean="0"/>
              <a:t>4/12/2017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1"/>
                </a:solidFill>
                <a:latin typeface="Economica"/>
                <a:ea typeface="Economica"/>
                <a:cs typeface="Economica"/>
                <a:sym typeface="Economica"/>
              </a:rPr>
              <a:t>‹#›</a:t>
            </a:fld>
            <a:endParaRPr lang="en" sz="1000">
              <a:solidFill>
                <a:schemeClr val="dk1"/>
              </a:solidFill>
              <a:latin typeface="Economica"/>
              <a:ea typeface="Economica"/>
              <a:cs typeface="Economica"/>
              <a:sym typeface="Economica"/>
            </a:endParaRPr>
          </a:p>
        </p:txBody>
      </p:sp>
    </p:spTree>
    <p:extLst>
      <p:ext uri="{BB962C8B-B14F-4D97-AF65-F5344CB8AC3E}">
        <p14:creationId xmlns:p14="http://schemas.microsoft.com/office/powerpoint/2010/main" val="395022571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3FC5CF-2077-4D90-88D8-869B3A238AB3}" type="datetimeFigureOut">
              <a:rPr lang="en-US" smtClean="0"/>
              <a:t>4/12/2017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lvl="0">
              <a:spcBef>
                <a:spcPts val="0"/>
              </a:spcBef>
              <a:buNone/>
            </a:pPr>
            <a:fld id="{00000000-1234-1234-1234-123412341234}" type="slidenum">
              <a:rPr lang="en" smtClean="0"/>
              <a:t>‹#›</a:t>
            </a:fld>
            <a:endParaRPr lang="en"/>
          </a:p>
        </p:txBody>
      </p:sp>
    </p:spTree>
    <p:extLst>
      <p:ext uri="{BB962C8B-B14F-4D97-AF65-F5344CB8AC3E}">
        <p14:creationId xmlns:p14="http://schemas.microsoft.com/office/powerpoint/2010/main" val="694710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F3FC5CF-2077-4D90-88D8-869B3A238AB3}" type="datetimeFigureOut">
              <a:rPr lang="en-US" smtClean="0"/>
              <a:t>4/12/2017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1"/>
                </a:solidFill>
                <a:latin typeface="Economica"/>
                <a:ea typeface="Economica"/>
                <a:cs typeface="Economica"/>
                <a:sym typeface="Economica"/>
              </a:rPr>
              <a:t>‹#›</a:t>
            </a:fld>
            <a:endParaRPr lang="en" sz="1000">
              <a:solidFill>
                <a:schemeClr val="dk1"/>
              </a:solidFill>
              <a:latin typeface="Economica"/>
              <a:ea typeface="Economica"/>
              <a:cs typeface="Economica"/>
              <a:sym typeface="Economica"/>
            </a:endParaRPr>
          </a:p>
        </p:txBody>
      </p:sp>
    </p:spTree>
    <p:extLst>
      <p:ext uri="{BB962C8B-B14F-4D97-AF65-F5344CB8AC3E}">
        <p14:creationId xmlns:p14="http://schemas.microsoft.com/office/powerpoint/2010/main" val="140129435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F3FC5CF-2077-4D90-88D8-869B3A238AB3}" type="datetimeFigureOut">
              <a:rPr lang="en-US" smtClean="0"/>
              <a:t>4/12/2017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1"/>
                </a:solidFill>
                <a:latin typeface="Economica"/>
                <a:ea typeface="Economica"/>
                <a:cs typeface="Economica"/>
                <a:sym typeface="Economica"/>
              </a:rPr>
              <a:t>‹#›</a:t>
            </a:fld>
            <a:endParaRPr lang="en" sz="1000">
              <a:solidFill>
                <a:schemeClr val="dk1"/>
              </a:solidFill>
              <a:latin typeface="Economica"/>
              <a:ea typeface="Economica"/>
              <a:cs typeface="Economica"/>
              <a:sym typeface="Economica"/>
            </a:endParaRPr>
          </a:p>
        </p:txBody>
      </p:sp>
    </p:spTree>
    <p:extLst>
      <p:ext uri="{BB962C8B-B14F-4D97-AF65-F5344CB8AC3E}">
        <p14:creationId xmlns:p14="http://schemas.microsoft.com/office/powerpoint/2010/main" val="188276686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F3FC5CF-2077-4D90-88D8-869B3A238AB3}" type="datetimeFigureOut">
              <a:rPr lang="en-US" smtClean="0"/>
              <a:t>4/12/2017</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lvl="0" algn="r">
              <a:spcBef>
                <a:spcPts val="0"/>
              </a:spcBef>
              <a:buNone/>
            </a:pPr>
            <a:fld id="{00000000-1234-1234-1234-123412341234}" type="slidenum">
              <a:rPr lang="en" sz="1000" smtClean="0">
                <a:solidFill>
                  <a:schemeClr val="dk1"/>
                </a:solidFill>
                <a:latin typeface="Economica"/>
                <a:ea typeface="Economica"/>
                <a:cs typeface="Economica"/>
                <a:sym typeface="Economica"/>
              </a:rPr>
              <a:t>‹#›</a:t>
            </a:fld>
            <a:endParaRPr lang="en" sz="1000">
              <a:solidFill>
                <a:schemeClr val="dk1"/>
              </a:solidFill>
              <a:latin typeface="Economica"/>
              <a:ea typeface="Economica"/>
              <a:cs typeface="Economica"/>
              <a:sym typeface="Economica"/>
            </a:endParaRPr>
          </a:p>
        </p:txBody>
      </p:sp>
    </p:spTree>
    <p:extLst>
      <p:ext uri="{BB962C8B-B14F-4D97-AF65-F5344CB8AC3E}">
        <p14:creationId xmlns:p14="http://schemas.microsoft.com/office/powerpoint/2010/main" val="18931565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9166032" cy="1145754"/>
          </a:xfrm>
          <a:prstGeom prst="rect">
            <a:avLst/>
          </a:prstGeom>
        </p:spPr>
      </p:pic>
      <p:sp>
        <p:nvSpPr>
          <p:cNvPr id="4" name="TextBox 3"/>
          <p:cNvSpPr txBox="1"/>
          <p:nvPr/>
        </p:nvSpPr>
        <p:spPr>
          <a:xfrm>
            <a:off x="369064" y="2336283"/>
            <a:ext cx="8427903" cy="1323439"/>
          </a:xfrm>
          <a:prstGeom prst="rect">
            <a:avLst/>
          </a:prstGeom>
          <a:noFill/>
        </p:spPr>
        <p:txBody>
          <a:bodyPr wrap="square" rtlCol="0">
            <a:spAutoFit/>
          </a:bodyPr>
          <a:lstStyle/>
          <a:p>
            <a:pPr algn="ctr"/>
            <a:r>
              <a:rPr lang="en-US" sz="4000" dirty="0">
                <a:solidFill>
                  <a:srgbClr val="039CDB"/>
                </a:solidFill>
                <a:latin typeface="Frutiger-Bold" pitchFamily="2" charset="0"/>
              </a:rPr>
              <a:t>The Central Massachusetts Workforce Needs Assessment</a:t>
            </a:r>
          </a:p>
        </p:txBody>
      </p:sp>
      <p:sp>
        <p:nvSpPr>
          <p:cNvPr id="5" name="Rectangle 4"/>
          <p:cNvSpPr/>
          <p:nvPr/>
        </p:nvSpPr>
        <p:spPr>
          <a:xfrm>
            <a:off x="0" y="4850251"/>
            <a:ext cx="9144000" cy="2932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759288"/>
            <a:ext cx="9166032" cy="45719"/>
          </a:xfrm>
          <a:prstGeom prst="rect">
            <a:avLst/>
          </a:prstGeom>
          <a:solidFill>
            <a:srgbClr val="F99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439350" y="-142949"/>
            <a:ext cx="7886700" cy="881079"/>
          </a:xfrm>
          <a:prstGeom prst="rect">
            <a:avLst/>
          </a:prstGeom>
        </p:spPr>
        <p:txBody>
          <a:bodyPr lIns="91425" tIns="91425" rIns="91425" bIns="91425" anchor="b" anchorCtr="0">
            <a:noAutofit/>
          </a:bodyPr>
          <a:lstStyle/>
          <a:p>
            <a:pPr lvl="0">
              <a:spcBef>
                <a:spcPts val="0"/>
              </a:spcBef>
              <a:buNone/>
            </a:pPr>
            <a:r>
              <a:rPr lang="en" sz="2800" dirty="0">
                <a:solidFill>
                  <a:srgbClr val="039CDB"/>
                </a:solidFill>
                <a:latin typeface="Frutiger-Bold" pitchFamily="2" charset="0"/>
              </a:rPr>
              <a:t>What Supports have been Most Helpful</a:t>
            </a:r>
            <a:r>
              <a:rPr lang="en-US" sz="2800" dirty="0">
                <a:solidFill>
                  <a:srgbClr val="039CDB"/>
                </a:solidFill>
                <a:latin typeface="Frutiger-Bold" pitchFamily="2" charset="0"/>
              </a:rPr>
              <a:t>?</a:t>
            </a:r>
            <a:endParaRPr lang="en" sz="2800" dirty="0">
              <a:solidFill>
                <a:srgbClr val="039CDB"/>
              </a:solidFill>
              <a:latin typeface="Frutiger-Bold" pitchFamily="2" charset="0"/>
            </a:endParaRPr>
          </a:p>
        </p:txBody>
      </p:sp>
      <p:pic>
        <p:nvPicPr>
          <p:cNvPr id="123" name="Shape 123" descr="Untitled.png"/>
          <p:cNvPicPr preferRelativeResize="0"/>
          <p:nvPr/>
        </p:nvPicPr>
        <p:blipFill>
          <a:blip r:embed="rId3">
            <a:alphaModFix/>
          </a:blip>
          <a:stretch>
            <a:fillRect/>
          </a:stretch>
        </p:blipFill>
        <p:spPr>
          <a:xfrm>
            <a:off x="2287650" y="1028271"/>
            <a:ext cx="6856350" cy="3696918"/>
          </a:xfrm>
          <a:prstGeom prst="rect">
            <a:avLst/>
          </a:prstGeom>
          <a:noFill/>
          <a:ln>
            <a:noFill/>
          </a:ln>
        </p:spPr>
      </p:pic>
      <p:sp>
        <p:nvSpPr>
          <p:cNvPr id="124" name="Shape 124"/>
          <p:cNvSpPr txBox="1"/>
          <p:nvPr/>
        </p:nvSpPr>
        <p:spPr>
          <a:xfrm>
            <a:off x="439350" y="1277140"/>
            <a:ext cx="1848300" cy="3305100"/>
          </a:xfrm>
          <a:prstGeom prst="rect">
            <a:avLst/>
          </a:prstGeom>
          <a:noFill/>
          <a:ln>
            <a:noFill/>
          </a:ln>
        </p:spPr>
        <p:txBody>
          <a:bodyPr lIns="91425" tIns="91425" rIns="91425" bIns="91425" anchor="t" anchorCtr="0">
            <a:noAutofit/>
          </a:bodyPr>
          <a:lstStyle/>
          <a:p>
            <a:pPr lvl="0">
              <a:spcBef>
                <a:spcPts val="0"/>
              </a:spcBef>
              <a:buNone/>
            </a:pPr>
            <a:r>
              <a:rPr lang="en" dirty="0"/>
              <a:t>When asked to check all services that have been most helpful for their family member, participants indicated that the supervisor’s knowledge about autism was most important.  </a:t>
            </a:r>
          </a:p>
        </p:txBody>
      </p:sp>
      <p:pic>
        <p:nvPicPr>
          <p:cNvPr id="2" name="Picture 1"/>
          <p:cNvPicPr>
            <a:picLocks noChangeAspect="1"/>
          </p:cNvPicPr>
          <p:nvPr/>
        </p:nvPicPr>
        <p:blipFill>
          <a:blip r:embed="rId4"/>
          <a:stretch>
            <a:fillRect/>
          </a:stretch>
        </p:blipFill>
        <p:spPr>
          <a:xfrm>
            <a:off x="0" y="4839106"/>
            <a:ext cx="9144000" cy="304394"/>
          </a:xfrm>
          <a:prstGeom prst="rect">
            <a:avLst/>
          </a:prstGeom>
        </p:spPr>
      </p:pic>
      <p:sp>
        <p:nvSpPr>
          <p:cNvPr id="6" name="Rectangle 5"/>
          <p:cNvSpPr/>
          <p:nvPr/>
        </p:nvSpPr>
        <p:spPr>
          <a:xfrm>
            <a:off x="0" y="4759288"/>
            <a:ext cx="9166032" cy="45719"/>
          </a:xfrm>
          <a:prstGeom prst="rect">
            <a:avLst/>
          </a:prstGeom>
          <a:solidFill>
            <a:srgbClr val="F99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519700" y="0"/>
            <a:ext cx="7886700" cy="771181"/>
          </a:xfrm>
          <a:prstGeom prst="rect">
            <a:avLst/>
          </a:prstGeom>
        </p:spPr>
        <p:txBody>
          <a:bodyPr lIns="91425" tIns="91425" rIns="91425" bIns="91425" anchor="b" anchorCtr="0">
            <a:noAutofit/>
          </a:bodyPr>
          <a:lstStyle/>
          <a:p>
            <a:pPr lvl="0">
              <a:spcBef>
                <a:spcPts val="0"/>
              </a:spcBef>
              <a:buNone/>
            </a:pPr>
            <a:r>
              <a:rPr lang="en" sz="2800" dirty="0">
                <a:solidFill>
                  <a:srgbClr val="039CDB"/>
                </a:solidFill>
                <a:latin typeface="Frutiger-Bold" pitchFamily="2" charset="0"/>
              </a:rPr>
              <a:t>Barriers of Finding Employment</a:t>
            </a:r>
          </a:p>
        </p:txBody>
      </p:sp>
      <p:pic>
        <p:nvPicPr>
          <p:cNvPr id="130" name="Shape 130" descr="Picture7.png"/>
          <p:cNvPicPr preferRelativeResize="0"/>
          <p:nvPr/>
        </p:nvPicPr>
        <p:blipFill>
          <a:blip r:embed="rId3">
            <a:alphaModFix/>
          </a:blip>
          <a:stretch>
            <a:fillRect/>
          </a:stretch>
        </p:blipFill>
        <p:spPr>
          <a:xfrm>
            <a:off x="2842353" y="1112704"/>
            <a:ext cx="6301648" cy="3612485"/>
          </a:xfrm>
          <a:prstGeom prst="rect">
            <a:avLst/>
          </a:prstGeom>
          <a:noFill/>
          <a:ln>
            <a:noFill/>
          </a:ln>
        </p:spPr>
      </p:pic>
      <p:sp>
        <p:nvSpPr>
          <p:cNvPr id="131" name="Shape 131"/>
          <p:cNvSpPr txBox="1"/>
          <p:nvPr/>
        </p:nvSpPr>
        <p:spPr>
          <a:xfrm>
            <a:off x="519700" y="1334100"/>
            <a:ext cx="2411100" cy="856500"/>
          </a:xfrm>
          <a:prstGeom prst="rect">
            <a:avLst/>
          </a:prstGeom>
          <a:noFill/>
          <a:ln>
            <a:noFill/>
          </a:ln>
        </p:spPr>
        <p:txBody>
          <a:bodyPr lIns="91425" tIns="91425" rIns="91425" bIns="91425" anchor="t" anchorCtr="0">
            <a:noAutofit/>
          </a:bodyPr>
          <a:lstStyle/>
          <a:p>
            <a:pPr lvl="0">
              <a:spcBef>
                <a:spcPts val="0"/>
              </a:spcBef>
              <a:buNone/>
            </a:pPr>
            <a:r>
              <a:rPr lang="en" dirty="0"/>
              <a:t>Families indicated that lack of supervision was the biggest barrier to becoming employed. </a:t>
            </a:r>
          </a:p>
        </p:txBody>
      </p:sp>
      <p:pic>
        <p:nvPicPr>
          <p:cNvPr id="2" name="Picture 1"/>
          <p:cNvPicPr>
            <a:picLocks noChangeAspect="1"/>
          </p:cNvPicPr>
          <p:nvPr/>
        </p:nvPicPr>
        <p:blipFill>
          <a:blip r:embed="rId4"/>
          <a:stretch>
            <a:fillRect/>
          </a:stretch>
        </p:blipFill>
        <p:spPr>
          <a:xfrm>
            <a:off x="0" y="4839106"/>
            <a:ext cx="9144000" cy="304394"/>
          </a:xfrm>
          <a:prstGeom prst="rect">
            <a:avLst/>
          </a:prstGeom>
        </p:spPr>
      </p:pic>
      <p:sp>
        <p:nvSpPr>
          <p:cNvPr id="6" name="Rectangle 5"/>
          <p:cNvSpPr/>
          <p:nvPr/>
        </p:nvSpPr>
        <p:spPr>
          <a:xfrm>
            <a:off x="0" y="4759288"/>
            <a:ext cx="9166032" cy="45719"/>
          </a:xfrm>
          <a:prstGeom prst="rect">
            <a:avLst/>
          </a:prstGeom>
          <a:solidFill>
            <a:srgbClr val="F99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311700" y="1471"/>
            <a:ext cx="8520600" cy="831300"/>
          </a:xfrm>
          <a:prstGeom prst="rect">
            <a:avLst/>
          </a:prstGeom>
        </p:spPr>
        <p:txBody>
          <a:bodyPr lIns="91425" tIns="91425" rIns="91425" bIns="91425" anchor="b" anchorCtr="0">
            <a:noAutofit/>
          </a:bodyPr>
          <a:lstStyle/>
          <a:p>
            <a:pPr lvl="0">
              <a:spcBef>
                <a:spcPts val="0"/>
              </a:spcBef>
              <a:buNone/>
            </a:pPr>
            <a:r>
              <a:rPr lang="en" sz="2800" dirty="0">
                <a:solidFill>
                  <a:srgbClr val="039CDB"/>
                </a:solidFill>
                <a:latin typeface="Frutiger-Bold" pitchFamily="2" charset="0"/>
              </a:rPr>
              <a:t>Three Main Points for Employment Survey </a:t>
            </a:r>
          </a:p>
        </p:txBody>
      </p:sp>
      <p:sp>
        <p:nvSpPr>
          <p:cNvPr id="137" name="Shape 137"/>
          <p:cNvSpPr txBox="1">
            <a:spLocks noGrp="1"/>
          </p:cNvSpPr>
          <p:nvPr>
            <p:ph type="body" idx="1"/>
          </p:nvPr>
        </p:nvSpPr>
        <p:spPr>
          <a:prstGeom prst="rect">
            <a:avLst/>
          </a:prstGeom>
        </p:spPr>
        <p:txBody>
          <a:bodyPr lIns="91425" tIns="91425" rIns="91425" bIns="91425" anchor="t" anchorCtr="0">
            <a:noAutofit/>
          </a:bodyPr>
          <a:lstStyle/>
          <a:p>
            <a:pPr marL="228600" lvl="0" indent="0" rtl="0">
              <a:lnSpc>
                <a:spcPct val="100000"/>
              </a:lnSpc>
              <a:spcBef>
                <a:spcPts val="0"/>
              </a:spcBef>
              <a:spcAft>
                <a:spcPts val="1200"/>
              </a:spcAft>
              <a:buNone/>
            </a:pPr>
            <a:r>
              <a:rPr lang="en" sz="3200" dirty="0"/>
              <a:t>1. Knowledge about employees disabilities</a:t>
            </a:r>
          </a:p>
          <a:p>
            <a:pPr marL="228600" lvl="0" indent="0" rtl="0">
              <a:lnSpc>
                <a:spcPct val="100000"/>
              </a:lnSpc>
              <a:spcBef>
                <a:spcPts val="0"/>
              </a:spcBef>
              <a:spcAft>
                <a:spcPts val="1200"/>
              </a:spcAft>
              <a:buNone/>
            </a:pPr>
            <a:r>
              <a:rPr lang="en" sz="3200" dirty="0"/>
              <a:t>2. Support offered within the company</a:t>
            </a:r>
          </a:p>
          <a:p>
            <a:pPr marL="228600" lvl="0" indent="0">
              <a:lnSpc>
                <a:spcPct val="100000"/>
              </a:lnSpc>
              <a:spcBef>
                <a:spcPts val="0"/>
              </a:spcBef>
              <a:spcAft>
                <a:spcPts val="1200"/>
              </a:spcAft>
              <a:buNone/>
            </a:pPr>
            <a:r>
              <a:rPr lang="en" sz="3200" dirty="0"/>
              <a:t>3. Assumptions employers make about the   	characteristics of people with Autism </a:t>
            </a:r>
          </a:p>
        </p:txBody>
      </p:sp>
      <p:pic>
        <p:nvPicPr>
          <p:cNvPr id="2" name="Picture 1"/>
          <p:cNvPicPr>
            <a:picLocks noChangeAspect="1"/>
          </p:cNvPicPr>
          <p:nvPr/>
        </p:nvPicPr>
        <p:blipFill>
          <a:blip r:embed="rId3"/>
          <a:stretch>
            <a:fillRect/>
          </a:stretch>
        </p:blipFill>
        <p:spPr>
          <a:xfrm>
            <a:off x="0" y="4839106"/>
            <a:ext cx="9144000" cy="304394"/>
          </a:xfrm>
          <a:prstGeom prst="rect">
            <a:avLst/>
          </a:prstGeom>
        </p:spPr>
      </p:pic>
      <p:sp>
        <p:nvSpPr>
          <p:cNvPr id="5" name="Rectangle 4"/>
          <p:cNvSpPr/>
          <p:nvPr/>
        </p:nvSpPr>
        <p:spPr>
          <a:xfrm>
            <a:off x="0" y="4759288"/>
            <a:ext cx="9166032" cy="45719"/>
          </a:xfrm>
          <a:prstGeom prst="rect">
            <a:avLst/>
          </a:prstGeom>
          <a:solidFill>
            <a:srgbClr val="F99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311700" y="212016"/>
            <a:ext cx="8520600" cy="831300"/>
          </a:xfrm>
          <a:prstGeom prst="rect">
            <a:avLst/>
          </a:prstGeom>
        </p:spPr>
        <p:txBody>
          <a:bodyPr lIns="91425" tIns="91425" rIns="91425" bIns="91425" anchor="b" anchorCtr="0">
            <a:noAutofit/>
          </a:bodyPr>
          <a:lstStyle/>
          <a:p>
            <a:pPr lvl="0">
              <a:spcBef>
                <a:spcPts val="0"/>
              </a:spcBef>
              <a:buNone/>
            </a:pPr>
            <a:r>
              <a:rPr lang="en" sz="2800" dirty="0">
                <a:solidFill>
                  <a:srgbClr val="039CDB"/>
                </a:solidFill>
                <a:latin typeface="Frutiger-Bold" pitchFamily="2" charset="0"/>
              </a:rPr>
              <a:t>Employer Survey: </a:t>
            </a:r>
            <a:br>
              <a:rPr lang="en" sz="2800" dirty="0">
                <a:solidFill>
                  <a:srgbClr val="039CDB"/>
                </a:solidFill>
                <a:latin typeface="Frutiger-Bold" pitchFamily="2" charset="0"/>
              </a:rPr>
            </a:br>
            <a:r>
              <a:rPr lang="en" sz="2800" dirty="0">
                <a:solidFill>
                  <a:srgbClr val="039CDB"/>
                </a:solidFill>
                <a:latin typeface="Frutiger-Bold" pitchFamily="2" charset="0"/>
              </a:rPr>
              <a:t>Knowledge about Potential Disabilities</a:t>
            </a:r>
          </a:p>
        </p:txBody>
      </p:sp>
      <p:pic>
        <p:nvPicPr>
          <p:cNvPr id="143" name="Shape 143" descr="Picture1.png"/>
          <p:cNvPicPr preferRelativeResize="0"/>
          <p:nvPr/>
        </p:nvPicPr>
        <p:blipFill>
          <a:blip r:embed="rId3">
            <a:alphaModFix/>
          </a:blip>
          <a:stretch>
            <a:fillRect/>
          </a:stretch>
        </p:blipFill>
        <p:spPr>
          <a:xfrm>
            <a:off x="1189850" y="1147226"/>
            <a:ext cx="6764306" cy="3577964"/>
          </a:xfrm>
          <a:prstGeom prst="rect">
            <a:avLst/>
          </a:prstGeom>
          <a:noFill/>
          <a:ln>
            <a:noFill/>
          </a:ln>
        </p:spPr>
      </p:pic>
      <p:pic>
        <p:nvPicPr>
          <p:cNvPr id="2" name="Picture 1"/>
          <p:cNvPicPr>
            <a:picLocks noChangeAspect="1"/>
          </p:cNvPicPr>
          <p:nvPr/>
        </p:nvPicPr>
        <p:blipFill>
          <a:blip r:embed="rId4"/>
          <a:stretch>
            <a:fillRect/>
          </a:stretch>
        </p:blipFill>
        <p:spPr>
          <a:xfrm>
            <a:off x="0" y="4839106"/>
            <a:ext cx="9144000" cy="304394"/>
          </a:xfrm>
          <a:prstGeom prst="rect">
            <a:avLst/>
          </a:prstGeom>
        </p:spPr>
      </p:pic>
      <p:sp>
        <p:nvSpPr>
          <p:cNvPr id="5" name="Rectangle 4"/>
          <p:cNvSpPr/>
          <p:nvPr/>
        </p:nvSpPr>
        <p:spPr>
          <a:xfrm>
            <a:off x="0" y="4759288"/>
            <a:ext cx="9166032" cy="45719"/>
          </a:xfrm>
          <a:prstGeom prst="rect">
            <a:avLst/>
          </a:prstGeom>
          <a:solidFill>
            <a:srgbClr val="F99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311698" y="51911"/>
            <a:ext cx="8520600" cy="691279"/>
          </a:xfrm>
          <a:prstGeom prst="rect">
            <a:avLst/>
          </a:prstGeom>
        </p:spPr>
        <p:txBody>
          <a:bodyPr lIns="91425" tIns="91425" rIns="91425" bIns="91425" anchor="b" anchorCtr="0">
            <a:noAutofit/>
          </a:bodyPr>
          <a:lstStyle/>
          <a:p>
            <a:pPr lvl="0">
              <a:spcBef>
                <a:spcPts val="0"/>
              </a:spcBef>
              <a:buClr>
                <a:schemeClr val="dk1"/>
              </a:buClr>
              <a:buSzPct val="26190"/>
              <a:buFont typeface="Arial"/>
              <a:buNone/>
            </a:pPr>
            <a:r>
              <a:rPr lang="en" sz="2800" dirty="0">
                <a:solidFill>
                  <a:srgbClr val="039CDB"/>
                </a:solidFill>
                <a:latin typeface="Frutiger-Bold" pitchFamily="2" charset="0"/>
              </a:rPr>
              <a:t>Employer Survey: Support Offered</a:t>
            </a:r>
          </a:p>
        </p:txBody>
      </p:sp>
      <p:sp>
        <p:nvSpPr>
          <p:cNvPr id="149" name="Shape 149"/>
          <p:cNvSpPr txBox="1">
            <a:spLocks noGrp="1"/>
          </p:cNvSpPr>
          <p:nvPr>
            <p:ph type="body" idx="1"/>
          </p:nvPr>
        </p:nvSpPr>
        <p:spPr>
          <a:xfrm>
            <a:off x="311698" y="994429"/>
            <a:ext cx="2156080" cy="3590739"/>
          </a:xfrm>
          <a:prstGeom prst="rect">
            <a:avLst/>
          </a:prstGeom>
        </p:spPr>
        <p:txBody>
          <a:bodyPr lIns="91425" tIns="91425" rIns="91425" bIns="91425" anchor="t" anchorCtr="0">
            <a:noAutofit/>
          </a:bodyPr>
          <a:lstStyle/>
          <a:p>
            <a:pPr lvl="0" rtl="0">
              <a:spcBef>
                <a:spcPts val="0"/>
              </a:spcBef>
              <a:buNone/>
            </a:pPr>
            <a:r>
              <a:rPr lang="en" sz="1800" dirty="0"/>
              <a:t>41% of companies offer support that could benefit employees with autism. </a:t>
            </a:r>
          </a:p>
          <a:p>
            <a:pPr lvl="0" rtl="0">
              <a:spcBef>
                <a:spcPts val="0"/>
              </a:spcBef>
              <a:buNone/>
            </a:pPr>
            <a:endParaRPr lang="en" sz="1800" dirty="0"/>
          </a:p>
          <a:p>
            <a:pPr lvl="0" rtl="0">
              <a:spcBef>
                <a:spcPts val="0"/>
              </a:spcBef>
              <a:buNone/>
            </a:pPr>
            <a:endParaRPr lang="en" sz="1400" dirty="0"/>
          </a:p>
          <a:p>
            <a:pPr lvl="0" rtl="0">
              <a:spcBef>
                <a:spcPts val="0"/>
              </a:spcBef>
              <a:buNone/>
            </a:pPr>
            <a:r>
              <a:rPr lang="en" sz="1800" dirty="0"/>
              <a:t>29% of companies stated they did not offer any services, and 30% were unsure.</a:t>
            </a:r>
          </a:p>
        </p:txBody>
      </p:sp>
      <p:pic>
        <p:nvPicPr>
          <p:cNvPr id="150" name="Shape 150" descr="Picture1.png"/>
          <p:cNvPicPr preferRelativeResize="0"/>
          <p:nvPr/>
        </p:nvPicPr>
        <p:blipFill>
          <a:blip r:embed="rId3">
            <a:alphaModFix/>
          </a:blip>
          <a:stretch>
            <a:fillRect/>
          </a:stretch>
        </p:blipFill>
        <p:spPr>
          <a:xfrm>
            <a:off x="2666082" y="917310"/>
            <a:ext cx="6477916" cy="3807879"/>
          </a:xfrm>
          <a:prstGeom prst="rect">
            <a:avLst/>
          </a:prstGeom>
          <a:noFill/>
          <a:ln>
            <a:noFill/>
          </a:ln>
        </p:spPr>
      </p:pic>
      <p:pic>
        <p:nvPicPr>
          <p:cNvPr id="2" name="Picture 1"/>
          <p:cNvPicPr>
            <a:picLocks noChangeAspect="1"/>
          </p:cNvPicPr>
          <p:nvPr/>
        </p:nvPicPr>
        <p:blipFill>
          <a:blip r:embed="rId4"/>
          <a:stretch>
            <a:fillRect/>
          </a:stretch>
        </p:blipFill>
        <p:spPr>
          <a:xfrm>
            <a:off x="-2" y="4839106"/>
            <a:ext cx="9144000" cy="304394"/>
          </a:xfrm>
          <a:prstGeom prst="rect">
            <a:avLst/>
          </a:prstGeom>
        </p:spPr>
      </p:pic>
      <p:sp>
        <p:nvSpPr>
          <p:cNvPr id="6" name="Rectangle 5"/>
          <p:cNvSpPr/>
          <p:nvPr/>
        </p:nvSpPr>
        <p:spPr>
          <a:xfrm>
            <a:off x="0" y="4759288"/>
            <a:ext cx="9166032" cy="45719"/>
          </a:xfrm>
          <a:prstGeom prst="rect">
            <a:avLst/>
          </a:prstGeom>
          <a:solidFill>
            <a:srgbClr val="F99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311700" y="361560"/>
            <a:ext cx="8520600" cy="542100"/>
          </a:xfrm>
          <a:prstGeom prst="rect">
            <a:avLst/>
          </a:prstGeom>
        </p:spPr>
        <p:txBody>
          <a:bodyPr lIns="91425" tIns="91425" rIns="91425" bIns="91425" anchor="b" anchorCtr="0">
            <a:noAutofit/>
          </a:bodyPr>
          <a:lstStyle/>
          <a:p>
            <a:pPr lvl="0">
              <a:buClr>
                <a:schemeClr val="dk1"/>
              </a:buClr>
              <a:buSzPct val="42307"/>
            </a:pPr>
            <a:r>
              <a:rPr lang="en" sz="2400" dirty="0">
                <a:solidFill>
                  <a:srgbClr val="039CDB"/>
                </a:solidFill>
                <a:latin typeface="Frutiger-Bold" pitchFamily="2" charset="0"/>
              </a:rPr>
              <a:t>Employer Survey: Perception of Character Traits Possessed by</a:t>
            </a:r>
            <a:r>
              <a:rPr lang="en" sz="2400" dirty="0">
                <a:solidFill>
                  <a:srgbClr val="039CDB"/>
                </a:solidFill>
                <a:latin typeface="Frutiger-Bold" pitchFamily="2" charset="0"/>
              </a:rPr>
              <a:t> People with Autism</a:t>
            </a:r>
            <a:r>
              <a:rPr lang="en" sz="2400" dirty="0">
                <a:solidFill>
                  <a:srgbClr val="039CDB"/>
                </a:solidFill>
                <a:latin typeface="Frutiger-Bold" pitchFamily="2" charset="0"/>
              </a:rPr>
              <a:t> </a:t>
            </a:r>
          </a:p>
        </p:txBody>
      </p:sp>
      <p:sp>
        <p:nvSpPr>
          <p:cNvPr id="156" name="Shape 156"/>
          <p:cNvSpPr txBox="1">
            <a:spLocks noGrp="1"/>
          </p:cNvSpPr>
          <p:nvPr>
            <p:ph type="body" idx="1"/>
          </p:nvPr>
        </p:nvSpPr>
        <p:spPr>
          <a:xfrm>
            <a:off x="179498" y="1154474"/>
            <a:ext cx="3048445" cy="3354000"/>
          </a:xfrm>
          <a:prstGeom prst="rect">
            <a:avLst/>
          </a:prstGeom>
        </p:spPr>
        <p:txBody>
          <a:bodyPr lIns="91425" tIns="91425" rIns="91425" bIns="91425" anchor="t" anchorCtr="0">
            <a:noAutofit/>
          </a:bodyPr>
          <a:lstStyle/>
          <a:p>
            <a:pPr lvl="0" rtl="0">
              <a:lnSpc>
                <a:spcPct val="100000"/>
              </a:lnSpc>
              <a:spcBef>
                <a:spcPts val="0"/>
              </a:spcBef>
              <a:spcAft>
                <a:spcPts val="0"/>
              </a:spcAft>
              <a:buNone/>
            </a:pPr>
            <a:r>
              <a:rPr lang="en" sz="1600" dirty="0"/>
              <a:t>Employers were asked what</a:t>
            </a:r>
          </a:p>
          <a:p>
            <a:pPr lvl="0" rtl="0">
              <a:lnSpc>
                <a:spcPct val="100000"/>
              </a:lnSpc>
              <a:spcBef>
                <a:spcPts val="0"/>
              </a:spcBef>
              <a:spcAft>
                <a:spcPts val="0"/>
              </a:spcAft>
              <a:buNone/>
            </a:pPr>
            <a:r>
              <a:rPr lang="en-US" sz="1600" dirty="0"/>
              <a:t>t</a:t>
            </a:r>
            <a:r>
              <a:rPr lang="en" sz="1600" dirty="0"/>
              <a:t>raits they felt werecharacteristics </a:t>
            </a:r>
          </a:p>
          <a:p>
            <a:pPr lvl="0" rtl="0">
              <a:lnSpc>
                <a:spcPct val="100000"/>
              </a:lnSpc>
              <a:spcBef>
                <a:spcPts val="0"/>
              </a:spcBef>
              <a:spcAft>
                <a:spcPts val="0"/>
              </a:spcAft>
              <a:buNone/>
            </a:pPr>
            <a:r>
              <a:rPr lang="en-US" sz="1600" dirty="0"/>
              <a:t>w</a:t>
            </a:r>
            <a:r>
              <a:rPr lang="en" sz="1600" dirty="0"/>
              <a:t>ith people with Autism. They</a:t>
            </a:r>
          </a:p>
          <a:p>
            <a:pPr lvl="0" rtl="0">
              <a:lnSpc>
                <a:spcPct val="100000"/>
              </a:lnSpc>
              <a:spcBef>
                <a:spcPts val="0"/>
              </a:spcBef>
              <a:spcAft>
                <a:spcPts val="0"/>
              </a:spcAft>
              <a:buNone/>
            </a:pPr>
            <a:r>
              <a:rPr lang="en-US" sz="1600" dirty="0"/>
              <a:t>c</a:t>
            </a:r>
            <a:r>
              <a:rPr lang="en" sz="1600" dirty="0"/>
              <a:t>ould check off as many traits as</a:t>
            </a:r>
          </a:p>
          <a:p>
            <a:pPr lvl="0" rtl="0">
              <a:lnSpc>
                <a:spcPct val="100000"/>
              </a:lnSpc>
              <a:spcBef>
                <a:spcPts val="0"/>
              </a:spcBef>
              <a:spcAft>
                <a:spcPts val="0"/>
              </a:spcAft>
              <a:buNone/>
            </a:pPr>
            <a:r>
              <a:rPr lang="en" sz="1600" dirty="0"/>
              <a:t>they felt applied.</a:t>
            </a:r>
          </a:p>
          <a:p>
            <a:pPr lvl="0" rtl="0">
              <a:lnSpc>
                <a:spcPct val="100000"/>
              </a:lnSpc>
              <a:spcBef>
                <a:spcPts val="0"/>
              </a:spcBef>
              <a:spcAft>
                <a:spcPts val="0"/>
              </a:spcAft>
              <a:buNone/>
            </a:pPr>
            <a:endParaRPr sz="1600" dirty="0"/>
          </a:p>
          <a:p>
            <a:pPr lvl="0" rtl="0">
              <a:lnSpc>
                <a:spcPct val="100000"/>
              </a:lnSpc>
              <a:spcBef>
                <a:spcPts val="0"/>
              </a:spcBef>
              <a:spcAft>
                <a:spcPts val="0"/>
              </a:spcAft>
              <a:buNone/>
            </a:pPr>
            <a:r>
              <a:rPr lang="en" sz="1600" dirty="0"/>
              <a:t>The people who checked other</a:t>
            </a:r>
          </a:p>
          <a:p>
            <a:pPr lvl="0" rtl="0">
              <a:lnSpc>
                <a:spcPct val="100000"/>
              </a:lnSpc>
              <a:spcBef>
                <a:spcPts val="0"/>
              </a:spcBef>
              <a:spcAft>
                <a:spcPts val="0"/>
              </a:spcAft>
              <a:buNone/>
            </a:pPr>
            <a:r>
              <a:rPr lang="en" sz="1600" dirty="0"/>
              <a:t>reported that they were unsure</a:t>
            </a:r>
          </a:p>
          <a:p>
            <a:pPr lvl="0" rtl="0">
              <a:lnSpc>
                <a:spcPct val="100000"/>
              </a:lnSpc>
              <a:spcBef>
                <a:spcPts val="0"/>
              </a:spcBef>
              <a:spcAft>
                <a:spcPts val="0"/>
              </a:spcAft>
              <a:buNone/>
            </a:pPr>
            <a:r>
              <a:rPr lang="en" sz="1600" dirty="0"/>
              <a:t>and felt that they were not</a:t>
            </a:r>
          </a:p>
          <a:p>
            <a:pPr lvl="0" rtl="0">
              <a:lnSpc>
                <a:spcPct val="100000"/>
              </a:lnSpc>
              <a:spcBef>
                <a:spcPts val="0"/>
              </a:spcBef>
              <a:spcAft>
                <a:spcPts val="0"/>
              </a:spcAft>
              <a:buNone/>
            </a:pPr>
            <a:r>
              <a:rPr lang="en" sz="1600" dirty="0"/>
              <a:t>knowledgeable enough to answer</a:t>
            </a:r>
          </a:p>
          <a:p>
            <a:pPr lvl="0" rtl="0">
              <a:lnSpc>
                <a:spcPct val="100000"/>
              </a:lnSpc>
              <a:spcBef>
                <a:spcPts val="0"/>
              </a:spcBef>
              <a:spcAft>
                <a:spcPts val="0"/>
              </a:spcAft>
              <a:buNone/>
            </a:pPr>
            <a:r>
              <a:rPr lang="en" sz="1600" dirty="0"/>
              <a:t>the question.</a:t>
            </a:r>
          </a:p>
        </p:txBody>
      </p:sp>
      <p:pic>
        <p:nvPicPr>
          <p:cNvPr id="2" name="Picture 1"/>
          <p:cNvPicPr>
            <a:picLocks noChangeAspect="1"/>
          </p:cNvPicPr>
          <p:nvPr/>
        </p:nvPicPr>
        <p:blipFill>
          <a:blip r:embed="rId3"/>
          <a:stretch>
            <a:fillRect/>
          </a:stretch>
        </p:blipFill>
        <p:spPr>
          <a:xfrm>
            <a:off x="0" y="4839106"/>
            <a:ext cx="9144000" cy="304394"/>
          </a:xfrm>
          <a:prstGeom prst="rect">
            <a:avLst/>
          </a:prstGeom>
        </p:spPr>
      </p:pic>
      <p:pic>
        <p:nvPicPr>
          <p:cNvPr id="157" name="Shape 157" descr="employer.png"/>
          <p:cNvPicPr preferRelativeResize="0"/>
          <p:nvPr/>
        </p:nvPicPr>
        <p:blipFill>
          <a:blip r:embed="rId4">
            <a:alphaModFix/>
          </a:blip>
          <a:stretch>
            <a:fillRect/>
          </a:stretch>
        </p:blipFill>
        <p:spPr>
          <a:xfrm>
            <a:off x="3227943" y="903661"/>
            <a:ext cx="5938090" cy="3849662"/>
          </a:xfrm>
          <a:prstGeom prst="rect">
            <a:avLst/>
          </a:prstGeom>
          <a:noFill/>
          <a:ln>
            <a:noFill/>
          </a:ln>
        </p:spPr>
      </p:pic>
      <p:sp>
        <p:nvSpPr>
          <p:cNvPr id="6" name="Rectangle 5"/>
          <p:cNvSpPr/>
          <p:nvPr/>
        </p:nvSpPr>
        <p:spPr>
          <a:xfrm>
            <a:off x="0" y="4759288"/>
            <a:ext cx="9166032" cy="45719"/>
          </a:xfrm>
          <a:prstGeom prst="rect">
            <a:avLst/>
          </a:prstGeom>
          <a:solidFill>
            <a:srgbClr val="F99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311700" y="29929"/>
            <a:ext cx="8520600" cy="646265"/>
          </a:xfrm>
          <a:prstGeom prst="rect">
            <a:avLst/>
          </a:prstGeom>
        </p:spPr>
        <p:txBody>
          <a:bodyPr lIns="91425" tIns="91425" rIns="91425" bIns="91425" anchor="b" anchorCtr="0">
            <a:noAutofit/>
          </a:bodyPr>
          <a:lstStyle/>
          <a:p>
            <a:pPr lvl="0">
              <a:spcBef>
                <a:spcPts val="0"/>
              </a:spcBef>
              <a:buNone/>
            </a:pPr>
            <a:r>
              <a:rPr lang="en" sz="2800" dirty="0">
                <a:solidFill>
                  <a:srgbClr val="039CDB"/>
                </a:solidFill>
                <a:latin typeface="Frutiger-Bold" pitchFamily="2" charset="0"/>
              </a:rPr>
              <a:t>Conclusion</a:t>
            </a:r>
          </a:p>
        </p:txBody>
      </p:sp>
      <p:sp>
        <p:nvSpPr>
          <p:cNvPr id="163" name="Shape 163"/>
          <p:cNvSpPr txBox="1">
            <a:spLocks noGrp="1"/>
          </p:cNvSpPr>
          <p:nvPr>
            <p:ph type="body" idx="1"/>
          </p:nvPr>
        </p:nvSpPr>
        <p:spPr>
          <a:xfrm>
            <a:off x="311700" y="722657"/>
            <a:ext cx="8520600" cy="3672084"/>
          </a:xfrm>
          <a:prstGeom prst="rect">
            <a:avLst/>
          </a:prstGeom>
        </p:spPr>
        <p:txBody>
          <a:bodyPr lIns="91425" tIns="91425" rIns="91425" bIns="91425" anchor="t" anchorCtr="0">
            <a:noAutofit/>
          </a:bodyPr>
          <a:lstStyle/>
          <a:p>
            <a:pPr marL="457200" lvl="0" indent="-311150" rtl="0">
              <a:lnSpc>
                <a:spcPct val="100000"/>
              </a:lnSpc>
              <a:spcBef>
                <a:spcPts val="0"/>
              </a:spcBef>
              <a:spcAft>
                <a:spcPts val="1200"/>
              </a:spcAft>
              <a:buSzPct val="100000"/>
            </a:pPr>
            <a:r>
              <a:rPr lang="en" sz="1800" dirty="0"/>
              <a:t>More support from employers and fellow employees</a:t>
            </a:r>
          </a:p>
          <a:p>
            <a:pPr marL="914400" lvl="1" indent="-311150" rtl="0">
              <a:lnSpc>
                <a:spcPct val="100000"/>
              </a:lnSpc>
              <a:spcBef>
                <a:spcPts val="0"/>
              </a:spcBef>
              <a:spcAft>
                <a:spcPts val="1200"/>
              </a:spcAft>
              <a:buSzPct val="100000"/>
            </a:pPr>
            <a:r>
              <a:rPr lang="en" dirty="0"/>
              <a:t>Could be achieved through better education on autism, focused in the workplace and the specific challenges than can arise there</a:t>
            </a:r>
          </a:p>
          <a:p>
            <a:pPr marL="457200" lvl="0" indent="-311150" rtl="0">
              <a:lnSpc>
                <a:spcPct val="100000"/>
              </a:lnSpc>
              <a:spcBef>
                <a:spcPts val="0"/>
              </a:spcBef>
              <a:spcAft>
                <a:spcPts val="1200"/>
              </a:spcAft>
              <a:buSzPct val="100000"/>
            </a:pPr>
            <a:r>
              <a:rPr lang="en" sz="1800" dirty="0"/>
              <a:t>More transparency and communication is needed within companies so that the people in charge have knowledge of the special needs of their employees, to ensure that the workplace is accessible to everyone</a:t>
            </a:r>
          </a:p>
          <a:p>
            <a:pPr marL="457200" lvl="0" indent="-311150" rtl="0">
              <a:lnSpc>
                <a:spcPct val="100000"/>
              </a:lnSpc>
              <a:spcBef>
                <a:spcPts val="0"/>
              </a:spcBef>
              <a:spcAft>
                <a:spcPts val="1200"/>
              </a:spcAft>
              <a:buSzPct val="100000"/>
            </a:pPr>
            <a:r>
              <a:rPr lang="en" sz="1800" dirty="0"/>
              <a:t>Employers are willing to hire people  with autism, and people  with autism express a desire to be hired, which shows that the issue is in the actual application and interview process, as well as a lack of accessibility services</a:t>
            </a:r>
          </a:p>
          <a:p>
            <a:pPr marL="457200" lvl="0" indent="-311150" rtl="0">
              <a:lnSpc>
                <a:spcPct val="100000"/>
              </a:lnSpc>
              <a:spcBef>
                <a:spcPts val="0"/>
              </a:spcBef>
              <a:spcAft>
                <a:spcPts val="1200"/>
              </a:spcAft>
              <a:buSzPct val="100000"/>
            </a:pPr>
            <a:r>
              <a:rPr lang="en" sz="1800" dirty="0"/>
              <a:t>For more information about the results of this study go to:  </a:t>
            </a:r>
            <a:r>
              <a:rPr lang="en" sz="1800" dirty="0" err="1"/>
              <a:t>HMEA.org</a:t>
            </a:r>
            <a:endParaRPr lang="en" sz="1800" dirty="0"/>
          </a:p>
          <a:p>
            <a:pPr lvl="0">
              <a:spcBef>
                <a:spcPts val="0"/>
              </a:spcBef>
              <a:buNone/>
            </a:pPr>
            <a:endParaRPr sz="1600" dirty="0"/>
          </a:p>
          <a:p>
            <a:pPr lvl="0">
              <a:spcBef>
                <a:spcPts val="0"/>
              </a:spcBef>
              <a:buNone/>
            </a:pPr>
            <a:endParaRPr sz="1600" dirty="0"/>
          </a:p>
          <a:p>
            <a:pPr lvl="0" rtl="0">
              <a:spcBef>
                <a:spcPts val="0"/>
              </a:spcBef>
              <a:buNone/>
            </a:pPr>
            <a:endParaRPr sz="1300" dirty="0"/>
          </a:p>
        </p:txBody>
      </p:sp>
      <p:pic>
        <p:nvPicPr>
          <p:cNvPr id="2" name="Picture 1"/>
          <p:cNvPicPr>
            <a:picLocks noChangeAspect="1"/>
          </p:cNvPicPr>
          <p:nvPr/>
        </p:nvPicPr>
        <p:blipFill>
          <a:blip r:embed="rId3"/>
          <a:stretch>
            <a:fillRect/>
          </a:stretch>
        </p:blipFill>
        <p:spPr>
          <a:xfrm>
            <a:off x="0" y="4839106"/>
            <a:ext cx="9144000" cy="304394"/>
          </a:xfrm>
          <a:prstGeom prst="rect">
            <a:avLst/>
          </a:prstGeom>
          <a:ln>
            <a:noFill/>
          </a:ln>
        </p:spPr>
      </p:pic>
      <p:sp>
        <p:nvSpPr>
          <p:cNvPr id="5" name="Rectangle 4"/>
          <p:cNvSpPr/>
          <p:nvPr/>
        </p:nvSpPr>
        <p:spPr>
          <a:xfrm>
            <a:off x="0" y="4759288"/>
            <a:ext cx="9166032" cy="45719"/>
          </a:xfrm>
          <a:prstGeom prst="rect">
            <a:avLst/>
          </a:prstGeom>
          <a:solidFill>
            <a:srgbClr val="F99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stretch>
            <a:fillRect/>
          </a:stretch>
        </p:blipFill>
        <p:spPr>
          <a:xfrm>
            <a:off x="7729110" y="4076657"/>
            <a:ext cx="1103190" cy="63616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11700" y="0"/>
            <a:ext cx="8520600" cy="831300"/>
          </a:xfrm>
          <a:prstGeom prst="rect">
            <a:avLst/>
          </a:prstGeom>
        </p:spPr>
        <p:txBody>
          <a:bodyPr lIns="91425" tIns="91425" rIns="91425" bIns="91425" anchor="b" anchorCtr="0">
            <a:noAutofit/>
          </a:bodyPr>
          <a:lstStyle/>
          <a:p>
            <a:pPr lvl="0">
              <a:spcBef>
                <a:spcPts val="0"/>
              </a:spcBef>
              <a:buNone/>
            </a:pPr>
            <a:r>
              <a:rPr lang="en" sz="2800" dirty="0">
                <a:solidFill>
                  <a:srgbClr val="039CDB"/>
                </a:solidFill>
                <a:latin typeface="Frutiger-Bold" pitchFamily="2" charset="0"/>
              </a:rPr>
              <a:t>Autism Services in Massachusetts</a:t>
            </a:r>
          </a:p>
        </p:txBody>
      </p:sp>
      <p:sp>
        <p:nvSpPr>
          <p:cNvPr id="69" name="Shape 69"/>
          <p:cNvSpPr txBox="1">
            <a:spLocks noGrp="1"/>
          </p:cNvSpPr>
          <p:nvPr>
            <p:ph type="body" idx="1"/>
          </p:nvPr>
        </p:nvSpPr>
        <p:spPr>
          <a:xfrm>
            <a:off x="311700" y="935181"/>
            <a:ext cx="8520600" cy="3560916"/>
          </a:xfrm>
          <a:prstGeom prst="rect">
            <a:avLst/>
          </a:prstGeom>
        </p:spPr>
        <p:txBody>
          <a:bodyPr lIns="91425" tIns="91425" rIns="91425" bIns="91425" anchor="t" anchorCtr="0">
            <a:noAutofit/>
          </a:bodyPr>
          <a:lstStyle/>
          <a:p>
            <a:pPr marL="457200" lvl="0" indent="-228600">
              <a:spcBef>
                <a:spcPts val="0"/>
              </a:spcBef>
              <a:spcAft>
                <a:spcPts val="1200"/>
              </a:spcAft>
            </a:pPr>
            <a:r>
              <a:rPr lang="en" sz="1800" dirty="0"/>
              <a:t>Policies such as </a:t>
            </a:r>
            <a:r>
              <a:rPr lang="en" sz="1800" b="1" dirty="0"/>
              <a:t>Autism Omnibus Law (2014)</a:t>
            </a:r>
            <a:r>
              <a:rPr lang="en" sz="1800" dirty="0"/>
              <a:t>, A</a:t>
            </a:r>
            <a:r>
              <a:rPr lang="en" sz="1800" b="1" dirty="0"/>
              <a:t>ct Relative to Insurance Coverage for Autism (ARICA)</a:t>
            </a:r>
            <a:r>
              <a:rPr lang="en" sz="1800" dirty="0"/>
              <a:t>, and </a:t>
            </a:r>
            <a:r>
              <a:rPr lang="en" sz="1800" b="1" dirty="0"/>
              <a:t>Achieving a Better Life Experience (ABLE)</a:t>
            </a:r>
            <a:r>
              <a:rPr lang="en" sz="1800" dirty="0"/>
              <a:t> help individuals with the cost of therapies</a:t>
            </a:r>
          </a:p>
          <a:p>
            <a:pPr marL="457200" lvl="0" indent="-228600">
              <a:spcBef>
                <a:spcPts val="0"/>
              </a:spcBef>
              <a:spcAft>
                <a:spcPts val="1200"/>
              </a:spcAft>
            </a:pPr>
            <a:r>
              <a:rPr lang="en" sz="1800" dirty="0">
                <a:highlight>
                  <a:srgbClr val="FFFFFF"/>
                </a:highlight>
              </a:rPr>
              <a:t>In Massachusetts, there were 60 resources for </a:t>
            </a:r>
            <a:r>
              <a:rPr lang="en" sz="1800" b="1" dirty="0">
                <a:highlight>
                  <a:srgbClr val="FFFFFF"/>
                </a:highlight>
              </a:rPr>
              <a:t>transitioning</a:t>
            </a:r>
            <a:r>
              <a:rPr lang="en" sz="1800" dirty="0">
                <a:highlight>
                  <a:srgbClr val="FFFFFF"/>
                </a:highlight>
              </a:rPr>
              <a:t> to adult services for people with autism</a:t>
            </a:r>
          </a:p>
          <a:p>
            <a:pPr marL="457200" lvl="0" indent="-228600">
              <a:spcBef>
                <a:spcPts val="0"/>
              </a:spcBef>
              <a:spcAft>
                <a:spcPts val="1200"/>
              </a:spcAft>
            </a:pPr>
            <a:r>
              <a:rPr lang="en" sz="1800" dirty="0"/>
              <a:t>The </a:t>
            </a:r>
            <a:r>
              <a:rPr lang="en" sz="1800" b="1" dirty="0"/>
              <a:t>AFAM</a:t>
            </a:r>
            <a:r>
              <a:rPr lang="en" sz="1800" dirty="0"/>
              <a:t> employment task force’s goal was to increase employment opportunities for people with autism. To obtain that goal, they were provided a range of </a:t>
            </a:r>
            <a:r>
              <a:rPr lang="en" sz="1800" b="1" dirty="0"/>
              <a:t>job training and job development opportunities</a:t>
            </a:r>
            <a:r>
              <a:rPr lang="en" sz="1800" dirty="0"/>
              <a:t>.</a:t>
            </a:r>
          </a:p>
          <a:p>
            <a:pPr marL="457200" lvl="0" indent="-228600">
              <a:spcBef>
                <a:spcPts val="0"/>
              </a:spcBef>
              <a:spcAft>
                <a:spcPts val="1200"/>
              </a:spcAft>
            </a:pPr>
            <a:r>
              <a:rPr lang="en" sz="1800" b="1" dirty="0"/>
              <a:t>Disabilities Assistance and Bill of Rights Act (1984)</a:t>
            </a:r>
            <a:r>
              <a:rPr lang="en" sz="1800" dirty="0"/>
              <a:t> enables people with developmental disabilities to receive employment-related services, such as </a:t>
            </a:r>
            <a:r>
              <a:rPr lang="en" sz="1800" b="1" dirty="0"/>
              <a:t>job coaches</a:t>
            </a:r>
          </a:p>
          <a:p>
            <a:pPr lvl="0">
              <a:spcBef>
                <a:spcPts val="0"/>
              </a:spcBef>
              <a:buNone/>
            </a:pPr>
            <a:endParaRPr dirty="0"/>
          </a:p>
        </p:txBody>
      </p:sp>
      <p:pic>
        <p:nvPicPr>
          <p:cNvPr id="3" name="Picture 2"/>
          <p:cNvPicPr>
            <a:picLocks noChangeAspect="1"/>
          </p:cNvPicPr>
          <p:nvPr/>
        </p:nvPicPr>
        <p:blipFill>
          <a:blip r:embed="rId3"/>
          <a:stretch>
            <a:fillRect/>
          </a:stretch>
        </p:blipFill>
        <p:spPr>
          <a:xfrm>
            <a:off x="0" y="4839106"/>
            <a:ext cx="9144000" cy="304394"/>
          </a:xfrm>
          <a:prstGeom prst="rect">
            <a:avLst/>
          </a:prstGeom>
        </p:spPr>
      </p:pic>
      <p:sp>
        <p:nvSpPr>
          <p:cNvPr id="6" name="Rectangle 5"/>
          <p:cNvSpPr/>
          <p:nvPr/>
        </p:nvSpPr>
        <p:spPr>
          <a:xfrm>
            <a:off x="0" y="4759288"/>
            <a:ext cx="9166032" cy="45719"/>
          </a:xfrm>
          <a:prstGeom prst="rect">
            <a:avLst/>
          </a:prstGeom>
          <a:solidFill>
            <a:srgbClr val="F99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311700" y="315925"/>
            <a:ext cx="8520600" cy="555702"/>
          </a:xfrm>
          <a:prstGeom prst="rect">
            <a:avLst/>
          </a:prstGeom>
        </p:spPr>
        <p:txBody>
          <a:bodyPr lIns="91425" tIns="91425" rIns="91425" bIns="91425" anchor="b" anchorCtr="0">
            <a:noAutofit/>
          </a:bodyPr>
          <a:lstStyle/>
          <a:p>
            <a:pPr lvl="0">
              <a:spcBef>
                <a:spcPts val="0"/>
              </a:spcBef>
              <a:buNone/>
            </a:pPr>
            <a:r>
              <a:rPr lang="en" sz="2800" dirty="0">
                <a:solidFill>
                  <a:srgbClr val="039CDB"/>
                </a:solidFill>
                <a:latin typeface="Frutiger-Bold" pitchFamily="2" charset="0"/>
              </a:rPr>
              <a:t>The Survey</a:t>
            </a:r>
          </a:p>
        </p:txBody>
      </p:sp>
      <p:sp>
        <p:nvSpPr>
          <p:cNvPr id="75" name="Shape 75"/>
          <p:cNvSpPr txBox="1">
            <a:spLocks noGrp="1"/>
          </p:cNvSpPr>
          <p:nvPr>
            <p:ph type="body" idx="1"/>
          </p:nvPr>
        </p:nvSpPr>
        <p:spPr>
          <a:xfrm>
            <a:off x="311700" y="871627"/>
            <a:ext cx="8520600" cy="3707598"/>
          </a:xfrm>
          <a:prstGeom prst="rect">
            <a:avLst/>
          </a:prstGeom>
        </p:spPr>
        <p:txBody>
          <a:bodyPr lIns="91425" tIns="91425" rIns="91425" bIns="91425" anchor="t" anchorCtr="0">
            <a:noAutofit/>
          </a:bodyPr>
          <a:lstStyle/>
          <a:p>
            <a:pPr marL="457200" lvl="0" indent="-228600" rtl="0">
              <a:spcBef>
                <a:spcPts val="0"/>
              </a:spcBef>
              <a:spcAft>
                <a:spcPts val="600"/>
              </a:spcAft>
            </a:pPr>
            <a:r>
              <a:rPr lang="en" dirty="0"/>
              <a:t>We based our survey on the Bureau of Autism Services’s survey for Pennsylvania.</a:t>
            </a:r>
          </a:p>
          <a:p>
            <a:pPr marL="457200" lvl="0" indent="-228600" rtl="0">
              <a:spcBef>
                <a:spcPts val="0"/>
              </a:spcBef>
              <a:spcAft>
                <a:spcPts val="600"/>
              </a:spcAft>
            </a:pPr>
            <a:r>
              <a:rPr lang="en" dirty="0"/>
              <a:t>We believe that using this survey as a guide would produce the most beneficial results to accommodating needs for employment for individuals with autism. </a:t>
            </a:r>
          </a:p>
          <a:p>
            <a:pPr marL="457200" lvl="0" indent="-228600" rtl="0">
              <a:spcBef>
                <a:spcPts val="0"/>
              </a:spcBef>
              <a:spcAft>
                <a:spcPts val="600"/>
              </a:spcAft>
            </a:pPr>
            <a:r>
              <a:rPr lang="en" dirty="0"/>
              <a:t>We chose survey questions that generate a discussion on providing individuals diagnosed with autism with the services and support they need to becoming employed.</a:t>
            </a:r>
          </a:p>
          <a:p>
            <a:pPr marL="457200" lvl="0" indent="-228600" rtl="0">
              <a:spcBef>
                <a:spcPts val="0"/>
              </a:spcBef>
              <a:spcAft>
                <a:spcPts val="600"/>
              </a:spcAft>
            </a:pPr>
            <a:r>
              <a:rPr lang="en" dirty="0"/>
              <a:t>More information about the survey and results can be found at: HMEA.org</a:t>
            </a:r>
          </a:p>
          <a:p>
            <a:pPr lvl="0" rtl="0">
              <a:spcBef>
                <a:spcPts val="0"/>
              </a:spcBef>
              <a:buNone/>
            </a:pPr>
            <a:endParaRPr dirty="0"/>
          </a:p>
        </p:txBody>
      </p:sp>
      <p:pic>
        <p:nvPicPr>
          <p:cNvPr id="3" name="Picture 2"/>
          <p:cNvPicPr>
            <a:picLocks noChangeAspect="1"/>
          </p:cNvPicPr>
          <p:nvPr/>
        </p:nvPicPr>
        <p:blipFill>
          <a:blip r:embed="rId3"/>
          <a:stretch>
            <a:fillRect/>
          </a:stretch>
        </p:blipFill>
        <p:spPr>
          <a:xfrm>
            <a:off x="0" y="4830533"/>
            <a:ext cx="9144000" cy="304394"/>
          </a:xfrm>
          <a:prstGeom prst="rect">
            <a:avLst/>
          </a:prstGeom>
        </p:spPr>
      </p:pic>
      <p:sp>
        <p:nvSpPr>
          <p:cNvPr id="6" name="Rectangle 5"/>
          <p:cNvSpPr/>
          <p:nvPr/>
        </p:nvSpPr>
        <p:spPr>
          <a:xfrm>
            <a:off x="0" y="4759288"/>
            <a:ext cx="9166032" cy="45719"/>
          </a:xfrm>
          <a:prstGeom prst="rect">
            <a:avLst/>
          </a:prstGeom>
          <a:solidFill>
            <a:srgbClr val="F99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2716" y="0"/>
            <a:ext cx="8520600" cy="831300"/>
          </a:xfrm>
          <a:prstGeom prst="rect">
            <a:avLst/>
          </a:prstGeom>
        </p:spPr>
        <p:txBody>
          <a:bodyPr lIns="91425" tIns="91425" rIns="91425" bIns="91425" anchor="b" anchorCtr="0">
            <a:noAutofit/>
          </a:bodyPr>
          <a:lstStyle/>
          <a:p>
            <a:pPr lvl="0">
              <a:spcBef>
                <a:spcPts val="0"/>
              </a:spcBef>
              <a:buNone/>
            </a:pPr>
            <a:r>
              <a:rPr lang="en" sz="2800" dirty="0">
                <a:solidFill>
                  <a:srgbClr val="039CDB"/>
                </a:solidFill>
                <a:latin typeface="Frutiger-Bold" pitchFamily="2" charset="0"/>
              </a:rPr>
              <a:t>Three Main Points of Individual Survey</a:t>
            </a:r>
          </a:p>
        </p:txBody>
      </p:sp>
      <p:sp>
        <p:nvSpPr>
          <p:cNvPr id="81" name="Shape 81"/>
          <p:cNvSpPr txBox="1">
            <a:spLocks noGrp="1"/>
          </p:cNvSpPr>
          <p:nvPr>
            <p:ph type="body" idx="1"/>
          </p:nvPr>
        </p:nvSpPr>
        <p:spPr>
          <a:prstGeom prst="rect">
            <a:avLst/>
          </a:prstGeom>
        </p:spPr>
        <p:txBody>
          <a:bodyPr lIns="91425" tIns="91425" rIns="91425" bIns="91425" anchor="t" anchorCtr="0">
            <a:noAutofit/>
          </a:bodyPr>
          <a:lstStyle/>
          <a:p>
            <a:pPr marL="228600" lvl="0" indent="0" rtl="0">
              <a:spcBef>
                <a:spcPts val="0"/>
              </a:spcBef>
              <a:buNone/>
            </a:pPr>
            <a:r>
              <a:rPr lang="en" sz="3200" dirty="0"/>
              <a:t>1. Barriers to getting a job</a:t>
            </a:r>
          </a:p>
          <a:p>
            <a:pPr lvl="0" rtl="0">
              <a:spcBef>
                <a:spcPts val="0"/>
              </a:spcBef>
              <a:buNone/>
            </a:pPr>
            <a:endParaRPr sz="3200" dirty="0"/>
          </a:p>
          <a:p>
            <a:pPr marL="228600" lvl="0" indent="0" rtl="0">
              <a:spcBef>
                <a:spcPts val="0"/>
              </a:spcBef>
              <a:buNone/>
            </a:pPr>
            <a:r>
              <a:rPr lang="en" sz="3200" dirty="0"/>
              <a:t>2. Type of support wanted</a:t>
            </a:r>
          </a:p>
          <a:p>
            <a:pPr marL="57150" lvl="0" indent="0">
              <a:spcBef>
                <a:spcPts val="0"/>
              </a:spcBef>
              <a:buNone/>
            </a:pPr>
            <a:endParaRPr lang="en-US" sz="3200" dirty="0"/>
          </a:p>
          <a:p>
            <a:pPr marL="228600" lvl="0" indent="0">
              <a:spcBef>
                <a:spcPts val="0"/>
              </a:spcBef>
              <a:buNone/>
            </a:pPr>
            <a:r>
              <a:rPr lang="en" sz="3200" dirty="0"/>
              <a:t>3. Successful support provided by employer </a:t>
            </a:r>
          </a:p>
        </p:txBody>
      </p:sp>
      <p:pic>
        <p:nvPicPr>
          <p:cNvPr id="2" name="Picture 1"/>
          <p:cNvPicPr>
            <a:picLocks noChangeAspect="1"/>
          </p:cNvPicPr>
          <p:nvPr/>
        </p:nvPicPr>
        <p:blipFill>
          <a:blip r:embed="rId3"/>
          <a:stretch>
            <a:fillRect/>
          </a:stretch>
        </p:blipFill>
        <p:spPr>
          <a:xfrm>
            <a:off x="0" y="4839106"/>
            <a:ext cx="9144000" cy="304394"/>
          </a:xfrm>
          <a:prstGeom prst="rect">
            <a:avLst/>
          </a:prstGeom>
        </p:spPr>
      </p:pic>
      <p:sp>
        <p:nvSpPr>
          <p:cNvPr id="5" name="Rectangle 4"/>
          <p:cNvSpPr/>
          <p:nvPr/>
        </p:nvSpPr>
        <p:spPr>
          <a:xfrm>
            <a:off x="0" y="4759288"/>
            <a:ext cx="9166032" cy="45719"/>
          </a:xfrm>
          <a:prstGeom prst="rect">
            <a:avLst/>
          </a:prstGeom>
          <a:solidFill>
            <a:srgbClr val="F99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311699" y="0"/>
            <a:ext cx="8520600" cy="831300"/>
          </a:xfrm>
          <a:prstGeom prst="rect">
            <a:avLst/>
          </a:prstGeom>
        </p:spPr>
        <p:txBody>
          <a:bodyPr lIns="91425" tIns="91425" rIns="91425" bIns="91425" anchor="b" anchorCtr="0">
            <a:noAutofit/>
          </a:bodyPr>
          <a:lstStyle/>
          <a:p>
            <a:pPr lvl="0" rtl="0">
              <a:lnSpc>
                <a:spcPct val="115000"/>
              </a:lnSpc>
              <a:spcBef>
                <a:spcPts val="0"/>
              </a:spcBef>
              <a:spcAft>
                <a:spcPts val="1600"/>
              </a:spcAft>
              <a:buNone/>
            </a:pPr>
            <a:r>
              <a:rPr lang="en" sz="2800" dirty="0">
                <a:solidFill>
                  <a:srgbClr val="039CDB"/>
                </a:solidFill>
                <a:latin typeface="Frutiger-Bold" pitchFamily="2" charset="0"/>
              </a:rPr>
              <a:t>Barriers to Getting a Job</a:t>
            </a:r>
          </a:p>
        </p:txBody>
      </p:sp>
      <p:sp>
        <p:nvSpPr>
          <p:cNvPr id="88" name="Shape 88"/>
          <p:cNvSpPr txBox="1">
            <a:spLocks noGrp="1"/>
          </p:cNvSpPr>
          <p:nvPr>
            <p:ph type="body" idx="1"/>
          </p:nvPr>
        </p:nvSpPr>
        <p:spPr>
          <a:xfrm>
            <a:off x="6407700" y="1141775"/>
            <a:ext cx="2736300" cy="3354000"/>
          </a:xfrm>
          <a:prstGeom prst="rect">
            <a:avLst/>
          </a:prstGeom>
        </p:spPr>
        <p:txBody>
          <a:bodyPr lIns="91425" tIns="91425" rIns="91425" bIns="91425" anchor="t" anchorCtr="0">
            <a:noAutofit/>
          </a:bodyPr>
          <a:lstStyle/>
          <a:p>
            <a:pPr lvl="0" rtl="0">
              <a:spcBef>
                <a:spcPts val="0"/>
              </a:spcBef>
              <a:buNone/>
            </a:pPr>
            <a:r>
              <a:rPr lang="en" b="1" dirty="0">
                <a:solidFill>
                  <a:srgbClr val="039CDB"/>
                </a:solidFill>
              </a:rPr>
              <a:t>Other included: </a:t>
            </a:r>
          </a:p>
          <a:p>
            <a:pPr lvl="0" rtl="0">
              <a:spcBef>
                <a:spcPts val="0"/>
              </a:spcBef>
              <a:buNone/>
            </a:pPr>
            <a:r>
              <a:rPr lang="en" dirty="0"/>
              <a:t>having no experience</a:t>
            </a:r>
          </a:p>
          <a:p>
            <a:pPr lvl="0" rtl="0">
              <a:spcBef>
                <a:spcPts val="0"/>
              </a:spcBef>
              <a:buNone/>
            </a:pPr>
            <a:r>
              <a:rPr lang="en" dirty="0"/>
              <a:t>or education, needing</a:t>
            </a:r>
          </a:p>
          <a:p>
            <a:pPr lvl="0" rtl="0">
              <a:spcBef>
                <a:spcPts val="0"/>
              </a:spcBef>
              <a:buNone/>
            </a:pPr>
            <a:r>
              <a:rPr lang="en" dirty="0"/>
              <a:t>a 1:1 aid, and not</a:t>
            </a:r>
          </a:p>
          <a:p>
            <a:pPr lvl="0" rtl="0">
              <a:spcBef>
                <a:spcPts val="0"/>
              </a:spcBef>
              <a:buNone/>
            </a:pPr>
            <a:r>
              <a:rPr lang="en-US" dirty="0"/>
              <a:t>U</a:t>
            </a:r>
            <a:r>
              <a:rPr lang="en" dirty="0"/>
              <a:t>nderstanding</a:t>
            </a:r>
          </a:p>
          <a:p>
            <a:pPr lvl="0" rtl="0">
              <a:spcBef>
                <a:spcPts val="0"/>
              </a:spcBef>
              <a:buNone/>
            </a:pPr>
            <a:r>
              <a:rPr lang="en" dirty="0"/>
              <a:t>directions.</a:t>
            </a:r>
          </a:p>
        </p:txBody>
      </p:sp>
      <p:pic>
        <p:nvPicPr>
          <p:cNvPr id="87" name="Shape 87" descr="barriers.png"/>
          <p:cNvPicPr preferRelativeResize="0"/>
          <p:nvPr/>
        </p:nvPicPr>
        <p:blipFill>
          <a:blip r:embed="rId3">
            <a:alphaModFix/>
          </a:blip>
          <a:stretch>
            <a:fillRect/>
          </a:stretch>
        </p:blipFill>
        <p:spPr>
          <a:xfrm>
            <a:off x="1" y="865399"/>
            <a:ext cx="6334798" cy="3859790"/>
          </a:xfrm>
          <a:prstGeom prst="rect">
            <a:avLst/>
          </a:prstGeom>
          <a:noFill/>
          <a:ln>
            <a:noFill/>
          </a:ln>
        </p:spPr>
      </p:pic>
      <p:pic>
        <p:nvPicPr>
          <p:cNvPr id="2" name="Picture 1"/>
          <p:cNvPicPr>
            <a:picLocks noChangeAspect="1"/>
          </p:cNvPicPr>
          <p:nvPr/>
        </p:nvPicPr>
        <p:blipFill>
          <a:blip r:embed="rId4"/>
          <a:stretch>
            <a:fillRect/>
          </a:stretch>
        </p:blipFill>
        <p:spPr>
          <a:xfrm>
            <a:off x="0" y="4839106"/>
            <a:ext cx="9144000" cy="304394"/>
          </a:xfrm>
          <a:prstGeom prst="rect">
            <a:avLst/>
          </a:prstGeom>
        </p:spPr>
      </p:pic>
      <p:sp>
        <p:nvSpPr>
          <p:cNvPr id="6" name="Rectangle 5"/>
          <p:cNvSpPr/>
          <p:nvPr/>
        </p:nvSpPr>
        <p:spPr>
          <a:xfrm>
            <a:off x="0" y="4759288"/>
            <a:ext cx="9166032" cy="45719"/>
          </a:xfrm>
          <a:prstGeom prst="rect">
            <a:avLst/>
          </a:prstGeom>
          <a:solidFill>
            <a:srgbClr val="F99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155850" y="1856"/>
            <a:ext cx="8832300" cy="831300"/>
          </a:xfrm>
          <a:prstGeom prst="rect">
            <a:avLst/>
          </a:prstGeom>
        </p:spPr>
        <p:txBody>
          <a:bodyPr lIns="91425" tIns="91425" rIns="91425" bIns="91425" anchor="b" anchorCtr="0">
            <a:noAutofit/>
          </a:bodyPr>
          <a:lstStyle/>
          <a:p>
            <a:pPr lvl="0">
              <a:spcBef>
                <a:spcPts val="0"/>
              </a:spcBef>
              <a:buNone/>
            </a:pPr>
            <a:r>
              <a:rPr lang="en" sz="2800" dirty="0">
                <a:solidFill>
                  <a:srgbClr val="039CDB"/>
                </a:solidFill>
                <a:latin typeface="Frutiger-Bold" pitchFamily="2" charset="0"/>
              </a:rPr>
              <a:t>Support Needed at Work to be Successful</a:t>
            </a:r>
          </a:p>
        </p:txBody>
      </p:sp>
      <p:sp>
        <p:nvSpPr>
          <p:cNvPr id="94" name="Shape 94"/>
          <p:cNvSpPr txBox="1">
            <a:spLocks noGrp="1"/>
          </p:cNvSpPr>
          <p:nvPr>
            <p:ph type="body" idx="1"/>
          </p:nvPr>
        </p:nvSpPr>
        <p:spPr>
          <a:xfrm>
            <a:off x="6433850" y="1225225"/>
            <a:ext cx="2398449" cy="3354000"/>
          </a:xfrm>
          <a:prstGeom prst="rect">
            <a:avLst/>
          </a:prstGeom>
        </p:spPr>
        <p:txBody>
          <a:bodyPr lIns="91425" tIns="91425" rIns="91425" bIns="91425" anchor="t" anchorCtr="0">
            <a:noAutofit/>
          </a:bodyPr>
          <a:lstStyle/>
          <a:p>
            <a:pPr lvl="0">
              <a:spcBef>
                <a:spcPts val="0"/>
              </a:spcBef>
              <a:buNone/>
            </a:pPr>
            <a:r>
              <a:rPr lang="en" sz="2000" dirty="0"/>
              <a:t>100% of participants</a:t>
            </a:r>
          </a:p>
          <a:p>
            <a:pPr lvl="0">
              <a:spcBef>
                <a:spcPts val="0"/>
              </a:spcBef>
              <a:buNone/>
            </a:pPr>
            <a:r>
              <a:rPr lang="en" sz="2000" dirty="0"/>
              <a:t>answered “yes” to</a:t>
            </a:r>
          </a:p>
          <a:p>
            <a:pPr lvl="0">
              <a:spcBef>
                <a:spcPts val="0"/>
              </a:spcBef>
              <a:buNone/>
            </a:pPr>
            <a:r>
              <a:rPr lang="en" sz="2000" dirty="0"/>
              <a:t>thinking that they</a:t>
            </a:r>
          </a:p>
          <a:p>
            <a:pPr lvl="0">
              <a:spcBef>
                <a:spcPts val="0"/>
              </a:spcBef>
              <a:buNone/>
            </a:pPr>
            <a:r>
              <a:rPr lang="en" sz="2000" dirty="0"/>
              <a:t>need support at</a:t>
            </a:r>
          </a:p>
          <a:p>
            <a:pPr lvl="0">
              <a:spcBef>
                <a:spcPts val="0"/>
              </a:spcBef>
              <a:buNone/>
            </a:pPr>
            <a:r>
              <a:rPr lang="en" sz="2000" dirty="0"/>
              <a:t>work to be</a:t>
            </a:r>
          </a:p>
          <a:p>
            <a:pPr lvl="0">
              <a:spcBef>
                <a:spcPts val="0"/>
              </a:spcBef>
              <a:buNone/>
            </a:pPr>
            <a:r>
              <a:rPr lang="en" sz="2000" dirty="0"/>
              <a:t>successful.</a:t>
            </a:r>
          </a:p>
        </p:txBody>
      </p:sp>
      <p:pic>
        <p:nvPicPr>
          <p:cNvPr id="95" name="Shape 95" descr="support w percent.png"/>
          <p:cNvPicPr preferRelativeResize="0"/>
          <p:nvPr/>
        </p:nvPicPr>
        <p:blipFill>
          <a:blip r:embed="rId3">
            <a:alphaModFix/>
          </a:blip>
          <a:stretch>
            <a:fillRect/>
          </a:stretch>
        </p:blipFill>
        <p:spPr>
          <a:xfrm>
            <a:off x="0" y="1225225"/>
            <a:ext cx="6342813" cy="3499964"/>
          </a:xfrm>
          <a:prstGeom prst="rect">
            <a:avLst/>
          </a:prstGeom>
          <a:noFill/>
          <a:ln>
            <a:noFill/>
          </a:ln>
        </p:spPr>
      </p:pic>
      <p:pic>
        <p:nvPicPr>
          <p:cNvPr id="2" name="Picture 1"/>
          <p:cNvPicPr>
            <a:picLocks noChangeAspect="1"/>
          </p:cNvPicPr>
          <p:nvPr/>
        </p:nvPicPr>
        <p:blipFill>
          <a:blip r:embed="rId4"/>
          <a:stretch>
            <a:fillRect/>
          </a:stretch>
        </p:blipFill>
        <p:spPr>
          <a:xfrm>
            <a:off x="0" y="4839106"/>
            <a:ext cx="9144000" cy="304394"/>
          </a:xfrm>
          <a:prstGeom prst="rect">
            <a:avLst/>
          </a:prstGeom>
        </p:spPr>
      </p:pic>
      <p:sp>
        <p:nvSpPr>
          <p:cNvPr id="6" name="Rectangle 5"/>
          <p:cNvSpPr/>
          <p:nvPr/>
        </p:nvSpPr>
        <p:spPr>
          <a:xfrm>
            <a:off x="0" y="4759288"/>
            <a:ext cx="9166032" cy="45719"/>
          </a:xfrm>
          <a:prstGeom prst="rect">
            <a:avLst/>
          </a:prstGeom>
          <a:solidFill>
            <a:srgbClr val="F99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311700" y="12488"/>
            <a:ext cx="8832300" cy="831300"/>
          </a:xfrm>
          <a:prstGeom prst="rect">
            <a:avLst/>
          </a:prstGeom>
        </p:spPr>
        <p:txBody>
          <a:bodyPr lIns="91425" tIns="91425" rIns="91425" bIns="91425" anchor="b" anchorCtr="0">
            <a:noAutofit/>
          </a:bodyPr>
          <a:lstStyle/>
          <a:p>
            <a:pPr lvl="0">
              <a:spcBef>
                <a:spcPts val="0"/>
              </a:spcBef>
              <a:buNone/>
            </a:pPr>
            <a:r>
              <a:rPr lang="en" sz="2800" dirty="0">
                <a:solidFill>
                  <a:srgbClr val="039CDB"/>
                </a:solidFill>
                <a:latin typeface="Frutiger-Bold" pitchFamily="2" charset="0"/>
              </a:rPr>
              <a:t>Support by the Employer found Successful</a:t>
            </a:r>
          </a:p>
        </p:txBody>
      </p:sp>
      <p:sp>
        <p:nvSpPr>
          <p:cNvPr id="102" name="Shape 102"/>
          <p:cNvSpPr txBox="1">
            <a:spLocks noGrp="1"/>
          </p:cNvSpPr>
          <p:nvPr>
            <p:ph type="body" idx="1"/>
          </p:nvPr>
        </p:nvSpPr>
        <p:spPr>
          <a:xfrm>
            <a:off x="6393455" y="1225225"/>
            <a:ext cx="2736300" cy="3354000"/>
          </a:xfrm>
          <a:prstGeom prst="rect">
            <a:avLst/>
          </a:prstGeom>
        </p:spPr>
        <p:txBody>
          <a:bodyPr lIns="91425" tIns="91425" rIns="91425" bIns="91425" anchor="t" anchorCtr="0">
            <a:noAutofit/>
          </a:bodyPr>
          <a:lstStyle/>
          <a:p>
            <a:pPr lvl="0" rtl="0">
              <a:spcBef>
                <a:spcPts val="0"/>
              </a:spcBef>
              <a:buNone/>
            </a:pPr>
            <a:r>
              <a:rPr lang="en" b="1" dirty="0"/>
              <a:t>Other included: </a:t>
            </a:r>
          </a:p>
          <a:p>
            <a:pPr lvl="0" rtl="0">
              <a:spcBef>
                <a:spcPts val="0"/>
              </a:spcBef>
              <a:buNone/>
            </a:pPr>
            <a:r>
              <a:rPr lang="en" dirty="0"/>
              <a:t>a job coach to match</a:t>
            </a:r>
          </a:p>
          <a:p>
            <a:pPr lvl="0" rtl="0">
              <a:spcBef>
                <a:spcPts val="0"/>
              </a:spcBef>
              <a:buNone/>
            </a:pPr>
            <a:r>
              <a:rPr lang="en" dirty="0"/>
              <a:t>the individual’s skills,</a:t>
            </a:r>
          </a:p>
          <a:p>
            <a:pPr lvl="0" rtl="0">
              <a:spcBef>
                <a:spcPts val="0"/>
              </a:spcBef>
              <a:buNone/>
            </a:pPr>
            <a:r>
              <a:rPr lang="en" dirty="0"/>
              <a:t>and the individual’s</a:t>
            </a:r>
          </a:p>
          <a:p>
            <a:pPr lvl="0" rtl="0">
              <a:spcBef>
                <a:spcPts val="0"/>
              </a:spcBef>
              <a:buNone/>
            </a:pPr>
            <a:r>
              <a:rPr lang="en" dirty="0"/>
              <a:t>parents.</a:t>
            </a:r>
          </a:p>
        </p:txBody>
      </p:sp>
      <p:pic>
        <p:nvPicPr>
          <p:cNvPr id="101" name="Shape 101" descr="supportive .png"/>
          <p:cNvPicPr preferRelativeResize="0"/>
          <p:nvPr/>
        </p:nvPicPr>
        <p:blipFill>
          <a:blip r:embed="rId3">
            <a:alphaModFix/>
          </a:blip>
          <a:stretch>
            <a:fillRect/>
          </a:stretch>
        </p:blipFill>
        <p:spPr>
          <a:xfrm>
            <a:off x="-1" y="1057619"/>
            <a:ext cx="6393455" cy="3701669"/>
          </a:xfrm>
          <a:prstGeom prst="rect">
            <a:avLst/>
          </a:prstGeom>
          <a:noFill/>
          <a:ln>
            <a:noFill/>
          </a:ln>
        </p:spPr>
      </p:pic>
      <p:pic>
        <p:nvPicPr>
          <p:cNvPr id="2" name="Picture 1"/>
          <p:cNvPicPr>
            <a:picLocks noChangeAspect="1"/>
          </p:cNvPicPr>
          <p:nvPr/>
        </p:nvPicPr>
        <p:blipFill>
          <a:blip r:embed="rId4"/>
          <a:stretch>
            <a:fillRect/>
          </a:stretch>
        </p:blipFill>
        <p:spPr>
          <a:xfrm>
            <a:off x="0" y="4839106"/>
            <a:ext cx="9144000" cy="304394"/>
          </a:xfrm>
          <a:prstGeom prst="rect">
            <a:avLst/>
          </a:prstGeom>
        </p:spPr>
      </p:pic>
      <p:sp>
        <p:nvSpPr>
          <p:cNvPr id="6" name="Rectangle 5"/>
          <p:cNvSpPr/>
          <p:nvPr/>
        </p:nvSpPr>
        <p:spPr>
          <a:xfrm>
            <a:off x="0" y="4759288"/>
            <a:ext cx="9166032" cy="45719"/>
          </a:xfrm>
          <a:prstGeom prst="rect">
            <a:avLst/>
          </a:prstGeom>
          <a:solidFill>
            <a:srgbClr val="F99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311700" y="0"/>
            <a:ext cx="8520600" cy="831300"/>
          </a:xfrm>
          <a:prstGeom prst="rect">
            <a:avLst/>
          </a:prstGeom>
        </p:spPr>
        <p:txBody>
          <a:bodyPr lIns="91425" tIns="91425" rIns="91425" bIns="91425" anchor="b" anchorCtr="0">
            <a:noAutofit/>
          </a:bodyPr>
          <a:lstStyle/>
          <a:p>
            <a:pPr lvl="0">
              <a:spcBef>
                <a:spcPts val="0"/>
              </a:spcBef>
              <a:buNone/>
            </a:pPr>
            <a:r>
              <a:rPr lang="en" sz="2800" dirty="0">
                <a:solidFill>
                  <a:srgbClr val="039CDB"/>
                </a:solidFill>
                <a:latin typeface="Frutiger-Bold" pitchFamily="2" charset="0"/>
              </a:rPr>
              <a:t>Three Main Points of Family Survey</a:t>
            </a:r>
          </a:p>
        </p:txBody>
      </p:sp>
      <p:sp>
        <p:nvSpPr>
          <p:cNvPr id="108" name="Shape 108"/>
          <p:cNvSpPr txBox="1">
            <a:spLocks noGrp="1"/>
          </p:cNvSpPr>
          <p:nvPr>
            <p:ph type="body" idx="1"/>
          </p:nvPr>
        </p:nvSpPr>
        <p:spPr>
          <a:prstGeom prst="rect">
            <a:avLst/>
          </a:prstGeom>
        </p:spPr>
        <p:txBody>
          <a:bodyPr lIns="91425" tIns="91425" rIns="91425" bIns="91425" anchor="t" anchorCtr="0">
            <a:noAutofit/>
          </a:bodyPr>
          <a:lstStyle/>
          <a:p>
            <a:pPr marL="685800" lvl="0" indent="-457200" rtl="0">
              <a:spcBef>
                <a:spcPts val="0"/>
              </a:spcBef>
              <a:spcAft>
                <a:spcPts val="1200"/>
              </a:spcAft>
              <a:buAutoNum type="arabicPeriod"/>
            </a:pPr>
            <a:r>
              <a:rPr lang="en" sz="3200" dirty="0"/>
              <a:t>Individuals with Autism need more supports from employers</a:t>
            </a:r>
          </a:p>
          <a:p>
            <a:pPr marL="685800" lvl="0" indent="-457200" rtl="0">
              <a:spcBef>
                <a:spcPts val="0"/>
              </a:spcBef>
              <a:spcAft>
                <a:spcPts val="1200"/>
              </a:spcAft>
              <a:buAutoNum type="arabicPeriod"/>
            </a:pPr>
            <a:r>
              <a:rPr lang="en" sz="3200" dirty="0"/>
              <a:t>Supports that have been helpful for their family member</a:t>
            </a:r>
          </a:p>
          <a:p>
            <a:pPr marL="685800" lvl="0" indent="-457200" rtl="0">
              <a:spcBef>
                <a:spcPts val="0"/>
              </a:spcBef>
              <a:buAutoNum type="arabicPeriod"/>
            </a:pPr>
            <a:r>
              <a:rPr lang="en" sz="3200" dirty="0"/>
              <a:t>Barriers their family member with Autism have faced when finding employment</a:t>
            </a:r>
          </a:p>
          <a:p>
            <a:pPr lvl="0">
              <a:spcBef>
                <a:spcPts val="0"/>
              </a:spcBef>
              <a:buNone/>
            </a:pPr>
            <a:endParaRPr dirty="0"/>
          </a:p>
          <a:p>
            <a:pPr lvl="0">
              <a:spcBef>
                <a:spcPts val="0"/>
              </a:spcBef>
              <a:buNone/>
            </a:pPr>
            <a:endParaRPr dirty="0"/>
          </a:p>
        </p:txBody>
      </p:sp>
      <p:sp>
        <p:nvSpPr>
          <p:cNvPr id="4" name="Rectangle 3"/>
          <p:cNvSpPr/>
          <p:nvPr/>
        </p:nvSpPr>
        <p:spPr>
          <a:xfrm>
            <a:off x="0" y="4759288"/>
            <a:ext cx="9166032" cy="45719"/>
          </a:xfrm>
          <a:prstGeom prst="rect">
            <a:avLst/>
          </a:prstGeom>
          <a:solidFill>
            <a:srgbClr val="F99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0" y="4839106"/>
            <a:ext cx="9144000" cy="30439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p:nvPr/>
        </p:nvSpPr>
        <p:spPr>
          <a:xfrm>
            <a:off x="311700" y="426028"/>
            <a:ext cx="8520600" cy="692577"/>
          </a:xfrm>
          <a:prstGeom prst="rect">
            <a:avLst/>
          </a:prstGeom>
          <a:noFill/>
          <a:ln>
            <a:noFill/>
          </a:ln>
        </p:spPr>
        <p:txBody>
          <a:bodyPr lIns="91425" tIns="91425" rIns="91425" bIns="91425" anchor="b" anchorCtr="0">
            <a:noAutofit/>
          </a:bodyPr>
          <a:lstStyle/>
          <a:p>
            <a:pPr lvl="0" rtl="0">
              <a:spcBef>
                <a:spcPts val="0"/>
              </a:spcBef>
              <a:buNone/>
            </a:pPr>
            <a:r>
              <a:rPr lang="en" sz="2800" dirty="0">
                <a:solidFill>
                  <a:srgbClr val="039CDB"/>
                </a:solidFill>
                <a:latin typeface="Frutiger-Bold" pitchFamily="2" charset="0"/>
                <a:ea typeface="Economica"/>
                <a:cs typeface="Economica"/>
                <a:sym typeface="Economica"/>
              </a:rPr>
              <a:t>Do Families Receive the                         </a:t>
            </a:r>
          </a:p>
          <a:p>
            <a:pPr lvl="0" rtl="0">
              <a:spcBef>
                <a:spcPts val="0"/>
              </a:spcBef>
              <a:buNone/>
            </a:pPr>
            <a:r>
              <a:rPr lang="en" sz="2800" dirty="0">
                <a:solidFill>
                  <a:srgbClr val="039CDB"/>
                </a:solidFill>
                <a:latin typeface="Frutiger-Bold" pitchFamily="2" charset="0"/>
                <a:ea typeface="Economica"/>
                <a:cs typeface="Economica"/>
                <a:sym typeface="Economica"/>
              </a:rPr>
              <a:t>Proper Support for Success?</a:t>
            </a:r>
          </a:p>
        </p:txBody>
      </p:sp>
      <p:sp>
        <p:nvSpPr>
          <p:cNvPr id="114" name="Shape 114"/>
          <p:cNvSpPr txBox="1"/>
          <p:nvPr/>
        </p:nvSpPr>
        <p:spPr>
          <a:xfrm>
            <a:off x="311700" y="1063520"/>
            <a:ext cx="3999900" cy="3180856"/>
          </a:xfrm>
          <a:prstGeom prst="rect">
            <a:avLst/>
          </a:prstGeom>
          <a:noFill/>
          <a:ln>
            <a:noFill/>
          </a:ln>
        </p:spPr>
        <p:txBody>
          <a:bodyPr lIns="91425" tIns="91425" rIns="91425" bIns="91425" anchor="t" anchorCtr="0">
            <a:noAutofit/>
          </a:bodyPr>
          <a:lstStyle/>
          <a:p>
            <a:pPr lvl="0" rtl="0">
              <a:lnSpc>
                <a:spcPct val="115000"/>
              </a:lnSpc>
              <a:spcBef>
                <a:spcPts val="0"/>
              </a:spcBef>
              <a:spcAft>
                <a:spcPts val="1600"/>
              </a:spcAft>
              <a:buNone/>
            </a:pPr>
            <a:r>
              <a:rPr lang="en" sz="1800" dirty="0">
                <a:solidFill>
                  <a:srgbClr val="000000"/>
                </a:solidFill>
                <a:ea typeface="Open Sans"/>
                <a:cs typeface="Open Sans"/>
                <a:sym typeface="Open Sans"/>
              </a:rPr>
              <a:t>When family members were asked to </a:t>
            </a:r>
            <a:r>
              <a:rPr lang="en" sz="1800" i="1" dirty="0">
                <a:solidFill>
                  <a:srgbClr val="000000"/>
                </a:solidFill>
                <a:ea typeface="Open Sans"/>
                <a:cs typeface="Open Sans"/>
                <a:sym typeface="Open Sans"/>
              </a:rPr>
              <a:t>rate the special education support</a:t>
            </a:r>
            <a:r>
              <a:rPr lang="en" sz="1800" dirty="0">
                <a:solidFill>
                  <a:srgbClr val="000000"/>
                </a:solidFill>
                <a:ea typeface="Open Sans"/>
                <a:cs typeface="Open Sans"/>
                <a:sym typeface="Open Sans"/>
              </a:rPr>
              <a:t>, the average rating was 2.66 out of 5, with 5 being excellent.</a:t>
            </a:r>
          </a:p>
          <a:p>
            <a:pPr lvl="0" rtl="0">
              <a:lnSpc>
                <a:spcPct val="115000"/>
              </a:lnSpc>
              <a:spcBef>
                <a:spcPts val="0"/>
              </a:spcBef>
              <a:spcAft>
                <a:spcPts val="1600"/>
              </a:spcAft>
              <a:buNone/>
            </a:pPr>
            <a:endParaRPr sz="1800" dirty="0">
              <a:solidFill>
                <a:srgbClr val="000000"/>
              </a:solidFill>
              <a:latin typeface="Open Sans"/>
              <a:ea typeface="Open Sans"/>
              <a:cs typeface="Open Sans"/>
              <a:sym typeface="Open Sans"/>
            </a:endParaRPr>
          </a:p>
        </p:txBody>
      </p:sp>
      <p:sp>
        <p:nvSpPr>
          <p:cNvPr id="115" name="Shape 115"/>
          <p:cNvSpPr txBox="1"/>
          <p:nvPr/>
        </p:nvSpPr>
        <p:spPr>
          <a:xfrm>
            <a:off x="4859300" y="1051368"/>
            <a:ext cx="3999900" cy="3193008"/>
          </a:xfrm>
          <a:prstGeom prst="rect">
            <a:avLst/>
          </a:prstGeom>
          <a:noFill/>
          <a:ln>
            <a:noFill/>
          </a:ln>
        </p:spPr>
        <p:txBody>
          <a:bodyPr lIns="91425" tIns="91425" rIns="91425" bIns="91425" anchor="t" anchorCtr="0">
            <a:noAutofit/>
          </a:bodyPr>
          <a:lstStyle/>
          <a:p>
            <a:pPr lvl="0" rtl="0">
              <a:lnSpc>
                <a:spcPct val="115000"/>
              </a:lnSpc>
              <a:spcBef>
                <a:spcPts val="0"/>
              </a:spcBef>
              <a:spcAft>
                <a:spcPts val="1600"/>
              </a:spcAft>
              <a:buNone/>
            </a:pPr>
            <a:r>
              <a:rPr lang="en" sz="1800" dirty="0">
                <a:solidFill>
                  <a:srgbClr val="000000"/>
                </a:solidFill>
                <a:ea typeface="Open Sans"/>
                <a:cs typeface="Open Sans"/>
                <a:sym typeface="Open Sans"/>
              </a:rPr>
              <a:t>When family members were asked to </a:t>
            </a:r>
            <a:r>
              <a:rPr lang="en" sz="1800" i="1" dirty="0">
                <a:solidFill>
                  <a:srgbClr val="000000"/>
                </a:solidFill>
                <a:ea typeface="Open Sans"/>
                <a:cs typeface="Open Sans"/>
                <a:sym typeface="Open Sans"/>
              </a:rPr>
              <a:t>rate the transition services </a:t>
            </a:r>
            <a:r>
              <a:rPr lang="en" sz="1800" dirty="0">
                <a:solidFill>
                  <a:srgbClr val="000000"/>
                </a:solidFill>
                <a:ea typeface="Open Sans"/>
                <a:cs typeface="Open Sans"/>
                <a:sym typeface="Open Sans"/>
              </a:rPr>
              <a:t>available, the average rating was 2.57 out of 5, with 5 being the excellent.</a:t>
            </a:r>
          </a:p>
        </p:txBody>
      </p:sp>
      <p:pic>
        <p:nvPicPr>
          <p:cNvPr id="116" name="Shape 116" descr="Picture5.png"/>
          <p:cNvPicPr preferRelativeResize="0"/>
          <p:nvPr/>
        </p:nvPicPr>
        <p:blipFill>
          <a:blip r:embed="rId3">
            <a:alphaModFix/>
          </a:blip>
          <a:stretch>
            <a:fillRect/>
          </a:stretch>
        </p:blipFill>
        <p:spPr>
          <a:xfrm>
            <a:off x="311699" y="2401678"/>
            <a:ext cx="4194199" cy="2127698"/>
          </a:xfrm>
          <a:prstGeom prst="rect">
            <a:avLst/>
          </a:prstGeom>
          <a:noFill/>
          <a:ln>
            <a:noFill/>
          </a:ln>
        </p:spPr>
      </p:pic>
      <p:pic>
        <p:nvPicPr>
          <p:cNvPr id="117" name="Shape 117" descr="Picture6.png"/>
          <p:cNvPicPr preferRelativeResize="0"/>
          <p:nvPr/>
        </p:nvPicPr>
        <p:blipFill>
          <a:blip r:embed="rId4">
            <a:alphaModFix/>
          </a:blip>
          <a:stretch>
            <a:fillRect/>
          </a:stretch>
        </p:blipFill>
        <p:spPr>
          <a:xfrm>
            <a:off x="4665002" y="2401678"/>
            <a:ext cx="4167298" cy="2139848"/>
          </a:xfrm>
          <a:prstGeom prst="rect">
            <a:avLst/>
          </a:prstGeom>
          <a:noFill/>
          <a:ln>
            <a:noFill/>
          </a:ln>
        </p:spPr>
      </p:pic>
      <p:pic>
        <p:nvPicPr>
          <p:cNvPr id="2" name="Picture 1"/>
          <p:cNvPicPr>
            <a:picLocks noChangeAspect="1"/>
          </p:cNvPicPr>
          <p:nvPr/>
        </p:nvPicPr>
        <p:blipFill>
          <a:blip r:embed="rId5"/>
          <a:stretch>
            <a:fillRect/>
          </a:stretch>
        </p:blipFill>
        <p:spPr>
          <a:xfrm>
            <a:off x="0" y="4839106"/>
            <a:ext cx="9144000" cy="304394"/>
          </a:xfrm>
          <a:prstGeom prst="rect">
            <a:avLst/>
          </a:prstGeom>
        </p:spPr>
      </p:pic>
      <p:sp>
        <p:nvSpPr>
          <p:cNvPr id="8" name="Rectangle 7"/>
          <p:cNvSpPr/>
          <p:nvPr/>
        </p:nvSpPr>
        <p:spPr>
          <a:xfrm>
            <a:off x="0" y="4759288"/>
            <a:ext cx="9166032" cy="45719"/>
          </a:xfrm>
          <a:prstGeom prst="rect">
            <a:avLst/>
          </a:prstGeom>
          <a:solidFill>
            <a:srgbClr val="F99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TotalTime>
  <Words>815</Words>
  <Application>Microsoft Office PowerPoint</Application>
  <PresentationFormat>On-screen Show (16:9)</PresentationFormat>
  <Paragraphs>90</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Economica</vt:lpstr>
      <vt:lpstr>Frutiger-Bold</vt:lpstr>
      <vt:lpstr>Open Sans</vt:lpstr>
      <vt:lpstr>Office Theme</vt:lpstr>
      <vt:lpstr>PowerPoint Presentation</vt:lpstr>
      <vt:lpstr>Autism Services in Massachusetts</vt:lpstr>
      <vt:lpstr>The Survey</vt:lpstr>
      <vt:lpstr>Three Main Points of Individual Survey</vt:lpstr>
      <vt:lpstr>Barriers to Getting a Job</vt:lpstr>
      <vt:lpstr>Support Needed at Work to be Successful</vt:lpstr>
      <vt:lpstr>Support by the Employer found Successful</vt:lpstr>
      <vt:lpstr>Three Main Points of Family Survey</vt:lpstr>
      <vt:lpstr>PowerPoint Presentation</vt:lpstr>
      <vt:lpstr>What Supports have been Most Helpful?</vt:lpstr>
      <vt:lpstr>Barriers of Finding Employment</vt:lpstr>
      <vt:lpstr>Three Main Points for Employment Survey </vt:lpstr>
      <vt:lpstr>Employer Survey:  Knowledge about Potential Disabilities</vt:lpstr>
      <vt:lpstr>Employer Survey: Support Offered</vt:lpstr>
      <vt:lpstr>Employer Survey: Perception of Character Traits Possessed by People with Autism </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Hire and Higher: Autism and Employment in Massachusetts</dc:title>
  <dc:creator>Tracy Andryc</dc:creator>
  <cp:lastModifiedBy>Tracy Andryc</cp:lastModifiedBy>
  <cp:revision>6</cp:revision>
  <dcterms:modified xsi:type="dcterms:W3CDTF">2017-04-12T14:35:34Z</dcterms:modified>
</cp:coreProperties>
</file>